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8"/>
  </p:notesMasterIdLst>
  <p:sldIdLst>
    <p:sldId id="277" r:id="rId2"/>
    <p:sldId id="261" r:id="rId3"/>
    <p:sldId id="289" r:id="rId4"/>
    <p:sldId id="316" r:id="rId5"/>
    <p:sldId id="322" r:id="rId6"/>
    <p:sldId id="321" r:id="rId7"/>
    <p:sldId id="323" r:id="rId8"/>
    <p:sldId id="324" r:id="rId9"/>
    <p:sldId id="325" r:id="rId10"/>
    <p:sldId id="328" r:id="rId11"/>
    <p:sldId id="326" r:id="rId12"/>
    <p:sldId id="329" r:id="rId13"/>
    <p:sldId id="330" r:id="rId14"/>
    <p:sldId id="327" r:id="rId15"/>
    <p:sldId id="331" r:id="rId16"/>
    <p:sldId id="270" r:id="rId17"/>
  </p:sldIdLst>
  <p:sldSz cx="9144000" cy="5143500" type="screen16x9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Cambria Math" panose="02040503050406030204" pitchFamily="18" charset="0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y" initials="m" lastIdx="2" clrIdx="0">
    <p:extLst>
      <p:ext uri="{19B8F6BF-5375-455C-9EA6-DF929625EA0E}">
        <p15:presenceInfo xmlns:p15="http://schemas.microsoft.com/office/powerpoint/2012/main" userId="m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2828"/>
    <a:srgbClr val="C2C2C2"/>
    <a:srgbClr val="95B3D7"/>
    <a:srgbClr val="93CDDD"/>
    <a:srgbClr val="01B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91" autoAdjust="0"/>
  </p:normalViewPr>
  <p:slideViewPr>
    <p:cSldViewPr>
      <p:cViewPr varScale="1">
        <p:scale>
          <a:sx n="144" d="100"/>
          <a:sy n="144" d="100"/>
        </p:scale>
        <p:origin x="102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90" d="100"/>
          <a:sy n="90" d="100"/>
        </p:scale>
        <p:origin x="-3691" y="-91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9C0B8E-7D06-4E0D-939A-434AF6FDA1F7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4D522B-91C8-490B-8DFA-F67D76DDA7B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555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  <a:defRPr/>
            </a:pP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4802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  <a:defRPr/>
            </a:pPr>
            <a:endParaRPr lang="en-US" altLang="ko-KR" sz="800" b="0" dirty="0" smtClean="0">
              <a:latin typeface="Arial" charset="0"/>
              <a:ea typeface="굴림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83849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</a:pPr>
            <a:endParaRPr lang="ko-KR" altLang="en-US" sz="1200" b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5565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</a:pPr>
            <a:endParaRPr lang="ko-KR" altLang="en-US" sz="1200" b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3634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</a:pPr>
            <a:endParaRPr lang="ko-KR" altLang="en-US" sz="1200" b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4363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</a:pPr>
            <a:endParaRPr lang="ko-KR" altLang="en-US" sz="1200" b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94536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</a:pPr>
            <a:endParaRPr lang="ko-KR" altLang="en-US" sz="1200" b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8392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</a:pPr>
            <a:endParaRPr lang="ko-KR" altLang="en-US" sz="1200" b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12307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</a:pPr>
            <a:endParaRPr lang="ko-KR" altLang="en-US" sz="1200" b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3841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lnSpc>
                <a:spcPct val="160000"/>
              </a:lnSpc>
            </a:pPr>
            <a:endParaRPr lang="ko-KR" altLang="en-US" sz="1200" b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4D522B-91C8-490B-8DFA-F67D76DDA7B1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7233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395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08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159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784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34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640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634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4033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37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0817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4324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33D627-1896-418B-968F-94F79016106E}" type="datetimeFigureOut">
              <a:rPr lang="ko-KR" altLang="en-US" smtClean="0"/>
              <a:pPr/>
              <a:t>2020-12-04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A0E8E-E7AE-46F8-A40C-03FB716CDEF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0273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gi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10" Type="http://schemas.openxmlformats.org/officeDocument/2006/relationships/image" Target="../media/image2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866025" y="1707654"/>
            <a:ext cx="341721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3D LiDAR Point Cloud</a:t>
            </a:r>
          </a:p>
          <a:p>
            <a:pPr algn="ctr">
              <a:lnSpc>
                <a:spcPct val="150000"/>
              </a:lnSpc>
            </a:pPr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Data Structure Types</a:t>
            </a:r>
            <a:endParaRPr lang="ko-KR" altLang="en-US" sz="16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038263" y="2971373"/>
            <a:ext cx="107273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000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발표자 </a:t>
            </a:r>
            <a:r>
              <a:rPr lang="en-US" altLang="ko-KR" sz="1000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: </a:t>
            </a:r>
            <a:r>
              <a:rPr lang="ko-KR" altLang="en-US" sz="1000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최병찬</a:t>
            </a:r>
            <a:endParaRPr lang="en-US" altLang="ko-KR" sz="1000" dirty="0" smtClean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525073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857224" y="-177254"/>
            <a:ext cx="0" cy="5614182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857224" y="642924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3592" y="102011"/>
            <a:ext cx="41281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3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Range Image Representation</a:t>
            </a:r>
            <a:endParaRPr lang="ko-KR" altLang="en-US" sz="24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solidFill>
                <a:srgbClr val="282828"/>
              </a:solidFill>
              <a:latin typeface="+mj-ea"/>
              <a:ea typeface="+mj-ea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/>
              <p:cNvSpPr txBox="1"/>
              <p:nvPr/>
            </p:nvSpPr>
            <p:spPr>
              <a:xfrm>
                <a:off x="971601" y="2211710"/>
                <a:ext cx="7920880" cy="28482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100" b="1" dirty="0" smtClean="0"/>
                  <a:t>[Range Image Representation </a:t>
                </a:r>
                <a:r>
                  <a:rPr lang="ko-KR" altLang="en-US" sz="1100" b="1" dirty="0" smtClean="0"/>
                  <a:t>구성 방법</a:t>
                </a:r>
                <a:r>
                  <a:rPr lang="en-US" altLang="ko-KR" sz="1100" b="1" dirty="0" smtClean="0"/>
                  <a:t>]</a:t>
                </a: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en-US" altLang="ko-KR" sz="1100" b="1" dirty="0" smtClean="0"/>
                  <a:t>X, Y, Z, Intensity</a:t>
                </a:r>
                <a:r>
                  <a:rPr lang="ko-KR" altLang="en-US" sz="1100" b="1" dirty="0" smtClean="0"/>
                  <a:t>로 구성된 </a:t>
                </a:r>
                <a:r>
                  <a:rPr lang="en-US" altLang="ko-KR" sz="1100" b="1" dirty="0" smtClean="0"/>
                  <a:t>3D Point Cloud</a:t>
                </a:r>
                <a:r>
                  <a:rPr lang="ko-KR" altLang="en-US" sz="1100" b="1" dirty="0" smtClean="0"/>
                  <a:t>를 </a:t>
                </a:r>
                <a:r>
                  <a:rPr lang="ko-KR" altLang="en-US" sz="1100" b="1" dirty="0" smtClean="0">
                    <a:solidFill>
                      <a:srgbClr val="0070C0"/>
                    </a:solidFill>
                  </a:rPr>
                  <a:t>각 </a:t>
                </a:r>
                <a:r>
                  <a:rPr lang="ko-KR" altLang="en-US" sz="1100" b="1" dirty="0" err="1" smtClean="0">
                    <a:solidFill>
                      <a:srgbClr val="0070C0"/>
                    </a:solidFill>
                  </a:rPr>
                  <a:t>좌표계</a:t>
                </a:r>
                <a:r>
                  <a:rPr lang="ko-KR" altLang="en-US" sz="1100" b="1" dirty="0" smtClean="0">
                    <a:solidFill>
                      <a:srgbClr val="0070C0"/>
                    </a:solidFill>
                  </a:rPr>
                  <a:t> </a:t>
                </a:r>
                <a:r>
                  <a:rPr lang="en-US" altLang="ko-KR" sz="1100" b="1" dirty="0" smtClean="0">
                    <a:solidFill>
                      <a:srgbClr val="0070C0"/>
                    </a:solidFill>
                  </a:rPr>
                  <a:t>(</a:t>
                </a:r>
                <a:r>
                  <a:rPr lang="el-GR" altLang="ko-KR" sz="1100" b="1" dirty="0" smtClean="0">
                    <a:solidFill>
                      <a:srgbClr val="0070C0"/>
                    </a:solidFill>
                  </a:rPr>
                  <a:t>θ</a:t>
                </a:r>
                <a:r>
                  <a:rPr lang="en-US" altLang="ko-KR" sz="1100" b="1" dirty="0" smtClean="0">
                    <a:solidFill>
                      <a:srgbClr val="0070C0"/>
                    </a:solidFill>
                  </a:rPr>
                  <a:t>, </a:t>
                </a:r>
                <a:r>
                  <a:rPr lang="el-GR" altLang="ko-KR" sz="1100" b="1" dirty="0" smtClean="0">
                    <a:solidFill>
                      <a:srgbClr val="0070C0"/>
                    </a:solidFill>
                  </a:rPr>
                  <a:t>Φ</a:t>
                </a:r>
                <a:r>
                  <a:rPr lang="en-US" altLang="ko-KR" sz="1100" b="1" dirty="0" smtClean="0">
                    <a:solidFill>
                      <a:srgbClr val="0070C0"/>
                    </a:solidFill>
                  </a:rPr>
                  <a:t>, </a:t>
                </a:r>
                <a:r>
                  <a:rPr lang="en-US" altLang="ko-KR" sz="1100" b="1" dirty="0">
                    <a:solidFill>
                      <a:srgbClr val="0070C0"/>
                    </a:solidFill>
                  </a:rPr>
                  <a:t>r</a:t>
                </a:r>
                <a:r>
                  <a:rPr lang="en-US" altLang="ko-KR" sz="1100" b="1" dirty="0" smtClean="0">
                    <a:solidFill>
                      <a:srgbClr val="0070C0"/>
                    </a:solidFill>
                  </a:rPr>
                  <a:t>) + Intensity</a:t>
                </a:r>
                <a:r>
                  <a:rPr lang="ko-KR" altLang="en-US" sz="1100" b="1" dirty="0" smtClean="0">
                    <a:solidFill>
                      <a:srgbClr val="0070C0"/>
                    </a:solidFill>
                  </a:rPr>
                  <a:t>로 변환하여 재구성함</a:t>
                </a:r>
                <a:r>
                  <a:rPr lang="en-US" altLang="ko-KR" sz="1100" b="1" dirty="0" smtClean="0">
                    <a:solidFill>
                      <a:srgbClr val="0070C0"/>
                    </a:solidFill>
                  </a:rPr>
                  <a:t>.</a:t>
                </a: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en-US" altLang="ko-KR" sz="1100" b="1" spc="-30" dirty="0" smtClean="0"/>
                  <a:t>Range Image Representation</a:t>
                </a:r>
                <a:r>
                  <a:rPr lang="ko-KR" altLang="en-US" sz="1100" b="1" spc="-30" dirty="0" smtClean="0"/>
                  <a:t>에서 </a:t>
                </a:r>
                <a:r>
                  <a:rPr lang="en-US" altLang="ko-KR" sz="1100" b="1" spc="-30" dirty="0" smtClean="0"/>
                  <a:t>1</a:t>
                </a:r>
                <a:r>
                  <a:rPr lang="ko-KR" altLang="en-US" sz="1100" b="1" spc="-30" dirty="0" smtClean="0"/>
                  <a:t>개의 데이터는 수직으로 </a:t>
                </a:r>
                <a:r>
                  <a:rPr lang="en-US" altLang="ko-KR" sz="1100" b="1" spc="-30" dirty="0" smtClean="0">
                    <a:solidFill>
                      <a:srgbClr val="0070C0"/>
                    </a:solidFill>
                  </a:rPr>
                  <a:t>3D LiDAR</a:t>
                </a:r>
                <a:r>
                  <a:rPr lang="ko-KR" altLang="en-US" sz="1100" b="1" spc="-30" dirty="0" smtClean="0">
                    <a:solidFill>
                      <a:srgbClr val="0070C0"/>
                    </a:solidFill>
                  </a:rPr>
                  <a:t>의 </a:t>
                </a:r>
                <a:r>
                  <a:rPr lang="en-US" altLang="ko-KR" sz="1100" b="1" spc="-30" dirty="0" smtClean="0">
                    <a:solidFill>
                      <a:srgbClr val="0070C0"/>
                    </a:solidFill>
                  </a:rPr>
                  <a:t>Channel </a:t>
                </a:r>
                <a:r>
                  <a:rPr lang="ko-KR" altLang="en-US" sz="1100" b="1" spc="-30" dirty="0" smtClean="0">
                    <a:solidFill>
                      <a:srgbClr val="0070C0"/>
                    </a:solidFill>
                  </a:rPr>
                  <a:t>개수</a:t>
                </a:r>
                <a:r>
                  <a:rPr lang="en-US" altLang="ko-KR" sz="1100" b="1" spc="-30" dirty="0" smtClean="0">
                    <a:solidFill>
                      <a:srgbClr val="0070C0"/>
                    </a:solidFill>
                  </a:rPr>
                  <a:t>, </a:t>
                </a:r>
                <a:r>
                  <a:rPr lang="ko-KR" altLang="en-US" sz="1100" b="1" spc="-30" dirty="0" smtClean="0">
                    <a:solidFill>
                      <a:srgbClr val="0070C0"/>
                    </a:solidFill>
                  </a:rPr>
                  <a:t>수평으로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900" b="1" i="1" spc="-3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900" b="1" spc="-3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𝟑𝟔𝟎</m:t>
                        </m:r>
                      </m:num>
                      <m:den>
                        <m:r>
                          <a:rPr lang="ko-KR" altLang="en-US" sz="900" b="1" spc="-3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분해능</m:t>
                        </m:r>
                        <m:r>
                          <a:rPr lang="en-US" altLang="ko-KR" sz="900" b="1" spc="-3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 (</m:t>
                        </m:r>
                        <m:r>
                          <a:rPr lang="en-US" altLang="ko-KR" sz="900" b="1" spc="-3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𝐀𝐳𝐢𝐦𝐮𝐭𝐡</m:t>
                        </m:r>
                        <m:r>
                          <a:rPr lang="en-US" altLang="ko-KR" sz="900" b="1" spc="-3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ko-KR" altLang="en-US" sz="1100" b="1" spc="-30" dirty="0" smtClean="0">
                    <a:solidFill>
                      <a:srgbClr val="0070C0"/>
                    </a:solidFill>
                  </a:rPr>
                  <a:t> 를 반영</a:t>
                </a:r>
                <a:r>
                  <a:rPr lang="ko-KR" altLang="en-US" sz="1100" b="1" spc="-30" dirty="0" smtClean="0"/>
                  <a:t>하고</a:t>
                </a:r>
                <a:r>
                  <a:rPr lang="en-US" altLang="ko-KR" sz="1100" b="1" spc="-30" dirty="0" smtClean="0"/>
                  <a:t>, </a:t>
                </a:r>
                <a:r>
                  <a:rPr lang="ko-KR" altLang="en-US" sz="1100" b="1" dirty="0" smtClean="0">
                    <a:solidFill>
                      <a:srgbClr val="0070C0"/>
                    </a:solidFill>
                  </a:rPr>
                  <a:t>배열의 각 값은 반사도 </a:t>
                </a:r>
                <a:r>
                  <a:rPr lang="en-US" altLang="ko-KR" sz="1100" b="1" dirty="0" smtClean="0">
                    <a:solidFill>
                      <a:srgbClr val="0070C0"/>
                    </a:solidFill>
                  </a:rPr>
                  <a:t>Intensity</a:t>
                </a:r>
                <a:r>
                  <a:rPr lang="ko-KR" altLang="en-US" sz="1100" b="1" dirty="0" smtClean="0">
                    <a:solidFill>
                      <a:srgbClr val="0070C0"/>
                    </a:solidFill>
                  </a:rPr>
                  <a:t>를 반영함</a:t>
                </a:r>
                <a:r>
                  <a:rPr lang="en-US" altLang="ko-KR" sz="1100" b="1" dirty="0" smtClean="0">
                    <a:solidFill>
                      <a:srgbClr val="0070C0"/>
                    </a:solidFill>
                  </a:rPr>
                  <a:t>.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500" b="1" dirty="0" smtClean="0"/>
              </a:p>
              <a:p>
                <a:pPr>
                  <a:lnSpc>
                    <a:spcPct val="150000"/>
                  </a:lnSpc>
                </a:pPr>
                <a:r>
                  <a:rPr lang="en-US" altLang="ko-KR" sz="1100" b="1" dirty="0"/>
                  <a:t>[Range Image Representation </a:t>
                </a:r>
                <a:r>
                  <a:rPr lang="ko-KR" altLang="en-US" sz="1100" b="1" dirty="0" smtClean="0"/>
                  <a:t>특징</a:t>
                </a:r>
                <a:r>
                  <a:rPr lang="en-US" altLang="ko-KR" sz="1100" b="1" dirty="0" smtClean="0"/>
                  <a:t>]</a:t>
                </a: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en-US" altLang="ko-KR" sz="1100" b="1" dirty="0" smtClean="0"/>
                  <a:t>Unordered/Unstructured</a:t>
                </a:r>
                <a:r>
                  <a:rPr lang="ko-KR" altLang="en-US" sz="1100" b="1" dirty="0" smtClean="0"/>
                  <a:t>된 </a:t>
                </a:r>
                <a:r>
                  <a:rPr lang="en-US" altLang="ko-KR" sz="1100" b="1" dirty="0" smtClean="0"/>
                  <a:t>3D Point Cloud </a:t>
                </a:r>
                <a:r>
                  <a:rPr lang="ko-KR" altLang="en-US" sz="1100" b="1" dirty="0" smtClean="0"/>
                  <a:t>데이터를 </a:t>
                </a:r>
                <a:r>
                  <a:rPr lang="en-US" altLang="ko-KR" sz="1100" b="1" dirty="0" smtClean="0">
                    <a:solidFill>
                      <a:srgbClr val="7030A0"/>
                    </a:solidFill>
                  </a:rPr>
                  <a:t>2D </a:t>
                </a:r>
                <a:r>
                  <a:rPr lang="ko-KR" altLang="en-US" sz="1100" b="1" dirty="0" smtClean="0">
                    <a:solidFill>
                      <a:srgbClr val="7030A0"/>
                    </a:solidFill>
                  </a:rPr>
                  <a:t>구조의 정형화된 </a:t>
                </a:r>
                <a:r>
                  <a:rPr lang="en-US" altLang="ko-KR" sz="1100" b="1" dirty="0" smtClean="0">
                    <a:solidFill>
                      <a:srgbClr val="7030A0"/>
                    </a:solidFill>
                  </a:rPr>
                  <a:t>Grid </a:t>
                </a:r>
                <a:r>
                  <a:rPr lang="ko-KR" altLang="en-US" sz="1100" b="1" dirty="0" smtClean="0">
                    <a:solidFill>
                      <a:srgbClr val="7030A0"/>
                    </a:solidFill>
                  </a:rPr>
                  <a:t>구조</a:t>
                </a:r>
                <a:r>
                  <a:rPr lang="ko-KR" altLang="en-US" sz="1100" b="1" dirty="0" smtClean="0"/>
                  <a:t>로 만들 수 있음</a:t>
                </a:r>
                <a:r>
                  <a:rPr lang="en-US" altLang="ko-KR" sz="1100" b="1" dirty="0" smtClean="0"/>
                  <a:t>.</a:t>
                </a: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ko-KR" altLang="en-US" sz="1100" b="1" dirty="0" smtClean="0"/>
                  <a:t>장점 </a:t>
                </a:r>
                <a:r>
                  <a:rPr lang="en-US" altLang="ko-KR" sz="1100" b="1" dirty="0" smtClean="0"/>
                  <a:t>: Grid </a:t>
                </a:r>
                <a:r>
                  <a:rPr lang="ko-KR" altLang="en-US" sz="1100" b="1" dirty="0" smtClean="0"/>
                  <a:t>구조를 통해 </a:t>
                </a:r>
                <a:r>
                  <a:rPr lang="en-US" altLang="ko-KR" sz="1100" b="1" dirty="0" smtClean="0"/>
                  <a:t>SLAM, CNN </a:t>
                </a:r>
                <a:r>
                  <a:rPr lang="ko-KR" altLang="en-US" sz="1100" b="1" dirty="0" smtClean="0"/>
                  <a:t>등 </a:t>
                </a:r>
                <a:r>
                  <a:rPr lang="en-US" altLang="ko-KR" sz="1100" b="1" dirty="0" smtClean="0"/>
                  <a:t>Point Cloud </a:t>
                </a:r>
                <a:r>
                  <a:rPr lang="ko-KR" altLang="en-US" sz="1100" b="1" dirty="0" smtClean="0"/>
                  <a:t>처리 시스템에 </a:t>
                </a:r>
                <a:r>
                  <a:rPr lang="ko-KR" altLang="en-US" sz="1100" b="1" dirty="0" smtClean="0">
                    <a:solidFill>
                      <a:srgbClr val="7030A0"/>
                    </a:solidFill>
                  </a:rPr>
                  <a:t>입력하기 위한 고정된 데이터 구조를 갖출 수 있음</a:t>
                </a:r>
                <a:r>
                  <a:rPr lang="en-US" altLang="ko-KR" sz="1100" b="1" dirty="0" smtClean="0">
                    <a:solidFill>
                      <a:srgbClr val="7030A0"/>
                    </a:solidFill>
                  </a:rPr>
                  <a:t>.</a:t>
                </a:r>
                <a:r>
                  <a:rPr lang="ko-KR" altLang="en-US" sz="1100" b="1" dirty="0" smtClean="0">
                    <a:solidFill>
                      <a:srgbClr val="7030A0"/>
                    </a:solidFill>
                  </a:rPr>
                  <a:t> </a:t>
                </a:r>
                <a:endParaRPr lang="en-US" altLang="ko-KR" sz="1100" b="1" dirty="0" smtClean="0">
                  <a:solidFill>
                    <a:srgbClr val="7030A0"/>
                  </a:solidFill>
                </a:endParaRP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ko-KR" altLang="en-US" sz="1100" b="1" dirty="0" smtClean="0"/>
                  <a:t>단점 </a:t>
                </a:r>
                <a:r>
                  <a:rPr lang="en-US" altLang="ko-KR" sz="1100" b="1" dirty="0" smtClean="0"/>
                  <a:t>: </a:t>
                </a:r>
                <a:r>
                  <a:rPr lang="ko-KR" altLang="en-US" sz="1100" b="1" dirty="0" smtClean="0"/>
                  <a:t>이와 같이 </a:t>
                </a:r>
                <a:r>
                  <a:rPr lang="en-US" altLang="ko-KR" sz="1100" b="1" dirty="0" smtClean="0"/>
                  <a:t>2D </a:t>
                </a:r>
                <a:r>
                  <a:rPr lang="ko-KR" altLang="en-US" sz="1100" b="1" dirty="0" smtClean="0"/>
                  <a:t>이미지 형태는 </a:t>
                </a:r>
                <a:r>
                  <a:rPr lang="ko-KR" altLang="en-US" sz="1100" b="1" dirty="0" smtClean="0">
                    <a:solidFill>
                      <a:srgbClr val="FF0000"/>
                    </a:solidFill>
                  </a:rPr>
                  <a:t>실질적으로 </a:t>
                </a:r>
                <a:r>
                  <a:rPr lang="en-US" altLang="ko-KR" sz="1100" b="1" dirty="0" smtClean="0">
                    <a:solidFill>
                      <a:srgbClr val="FF0000"/>
                    </a:solidFill>
                  </a:rPr>
                  <a:t>Monocular Panorama </a:t>
                </a:r>
                <a:r>
                  <a:rPr lang="ko-KR" altLang="en-US" sz="1100" b="1" dirty="0" smtClean="0">
                    <a:solidFill>
                      <a:srgbClr val="FF0000"/>
                    </a:solidFill>
                  </a:rPr>
                  <a:t>이미지와 같이 때문에 이로 인해서</a:t>
                </a:r>
                <a:endParaRPr lang="en-US" altLang="ko-KR" sz="1100" b="1" dirty="0" smtClean="0">
                  <a:solidFill>
                    <a:srgbClr val="FF0000"/>
                  </a:solidFill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ko-KR" sz="1100" b="1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ko-KR" sz="1100" b="1" dirty="0" smtClean="0">
                    <a:solidFill>
                      <a:srgbClr val="FF0000"/>
                    </a:solidFill>
                  </a:rPr>
                  <a:t>           Scale Ambiguity</a:t>
                </a:r>
                <a:r>
                  <a:rPr lang="ko-KR" altLang="en-US" sz="1100" b="1" dirty="0" smtClean="0">
                    <a:solidFill>
                      <a:srgbClr val="FF0000"/>
                    </a:solidFill>
                  </a:rPr>
                  <a:t>와 </a:t>
                </a:r>
                <a:r>
                  <a:rPr lang="en-US" altLang="ko-KR" sz="1100" b="1" dirty="0" smtClean="0">
                    <a:solidFill>
                      <a:srgbClr val="FF0000"/>
                    </a:solidFill>
                  </a:rPr>
                  <a:t>Scale Occlusion</a:t>
                </a:r>
                <a:r>
                  <a:rPr lang="ko-KR" altLang="en-US" sz="1100" b="1" dirty="0" smtClean="0">
                    <a:solidFill>
                      <a:srgbClr val="FF0000"/>
                    </a:solidFill>
                  </a:rPr>
                  <a:t>이 발생함</a:t>
                </a:r>
                <a:r>
                  <a:rPr lang="en-US" altLang="ko-KR" sz="1100" b="1" dirty="0" smtClean="0">
                    <a:solidFill>
                      <a:srgbClr val="FF0000"/>
                    </a:solidFill>
                  </a:rPr>
                  <a:t>. </a:t>
                </a:r>
                <a:r>
                  <a:rPr lang="en-US" altLang="ko-KR" sz="1000" b="1" dirty="0" smtClean="0"/>
                  <a:t>(</a:t>
                </a:r>
                <a:r>
                  <a:rPr lang="en-US" altLang="ko-KR" sz="10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※ </a:t>
                </a:r>
                <a:r>
                  <a:rPr lang="en-US" altLang="ko-KR" sz="1000" b="1" dirty="0" smtClean="0"/>
                  <a:t>Intensity</a:t>
                </a:r>
                <a:r>
                  <a:rPr lang="ko-KR" altLang="en-US" sz="1000" b="1" dirty="0" smtClean="0"/>
                  <a:t>는 </a:t>
                </a:r>
                <a:r>
                  <a:rPr lang="ko-KR" altLang="en-US" sz="1000" b="1" dirty="0" err="1" smtClean="0"/>
                  <a:t>반사면에</a:t>
                </a:r>
                <a:r>
                  <a:rPr lang="ko-KR" altLang="en-US" sz="1000" b="1" dirty="0" smtClean="0"/>
                  <a:t> 따른 </a:t>
                </a:r>
                <a:r>
                  <a:rPr lang="ko-KR" altLang="en-US" sz="1000" b="1" dirty="0" err="1" smtClean="0"/>
                  <a:t>반사도이지</a:t>
                </a:r>
                <a:r>
                  <a:rPr lang="ko-KR" altLang="en-US" sz="1000" b="1" dirty="0" smtClean="0"/>
                  <a:t> 거리와 비례하지 않음</a:t>
                </a:r>
                <a:r>
                  <a:rPr lang="en-US" altLang="ko-KR" sz="1000" b="1" dirty="0" smtClean="0"/>
                  <a:t>.)</a:t>
                </a:r>
                <a:endParaRPr lang="en-US" altLang="ko-KR" sz="1100" b="1" dirty="0" smtClean="0"/>
              </a:p>
              <a:p>
                <a:pPr>
                  <a:lnSpc>
                    <a:spcPct val="150000"/>
                  </a:lnSpc>
                </a:pPr>
                <a:r>
                  <a:rPr lang="en-US" altLang="ko-KR" sz="1100" b="1" dirty="0"/>
                  <a:t> </a:t>
                </a:r>
                <a:r>
                  <a:rPr lang="en-US" altLang="ko-KR" sz="1100" b="1" dirty="0" smtClean="0"/>
                  <a:t>         : 3D Point Cloud</a:t>
                </a:r>
                <a:r>
                  <a:rPr lang="ko-KR" altLang="en-US" sz="1100" b="1" dirty="0" smtClean="0"/>
                  <a:t>의 </a:t>
                </a:r>
                <a:r>
                  <a:rPr lang="ko-KR" altLang="en-US" sz="1100" b="1" dirty="0" smtClean="0">
                    <a:solidFill>
                      <a:srgbClr val="FF0000"/>
                    </a:solidFill>
                  </a:rPr>
                  <a:t>많은 영역이 반사되지 못한 경우가 많이 때문에 </a:t>
                </a:r>
                <a:r>
                  <a:rPr lang="en-US" altLang="ko-KR" sz="1100" b="1" dirty="0" smtClean="0">
                    <a:solidFill>
                      <a:srgbClr val="FF0000"/>
                    </a:solidFill>
                  </a:rPr>
                  <a:t>0</a:t>
                </a:r>
                <a:r>
                  <a:rPr lang="ko-KR" altLang="en-US" sz="1100" b="1" dirty="0" smtClean="0">
                    <a:solidFill>
                      <a:srgbClr val="FF0000"/>
                    </a:solidFill>
                  </a:rPr>
                  <a:t>으로 비어있는 부분이 매우 많음</a:t>
                </a:r>
                <a:r>
                  <a:rPr lang="en-US" altLang="ko-KR" sz="1100" b="1" dirty="0" smtClean="0">
                    <a:solidFill>
                      <a:srgbClr val="FF0000"/>
                    </a:solidFill>
                  </a:rPr>
                  <a:t>.</a:t>
                </a:r>
              </a:p>
            </p:txBody>
          </p:sp>
        </mc:Choice>
        <mc:Fallback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1" y="2211710"/>
                <a:ext cx="7920880" cy="2848280"/>
              </a:xfrm>
              <a:prstGeom prst="rect">
                <a:avLst/>
              </a:prstGeom>
              <a:blipFill>
                <a:blip r:embed="rId3"/>
                <a:stretch>
                  <a:fillRect r="-15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4"/>
          <a:srcRect t="7611" b="9462"/>
          <a:stretch/>
        </p:blipFill>
        <p:spPr>
          <a:xfrm>
            <a:off x="1403649" y="920068"/>
            <a:ext cx="3672407" cy="107561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6056" y="915566"/>
            <a:ext cx="3751016" cy="1093345"/>
          </a:xfrm>
          <a:prstGeom prst="rect">
            <a:avLst/>
          </a:prstGeom>
        </p:spPr>
      </p:pic>
      <p:cxnSp>
        <p:nvCxnSpPr>
          <p:cNvPr id="8" name="직선 화살표 연결선 7"/>
          <p:cNvCxnSpPr/>
          <p:nvPr/>
        </p:nvCxnSpPr>
        <p:spPr>
          <a:xfrm>
            <a:off x="1619672" y="915566"/>
            <a:ext cx="3312368" cy="0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/>
          <p:cNvCxnSpPr/>
          <p:nvPr/>
        </p:nvCxnSpPr>
        <p:spPr>
          <a:xfrm>
            <a:off x="1403648" y="1167590"/>
            <a:ext cx="0" cy="504056"/>
          </a:xfrm>
          <a:prstGeom prst="straightConnector1">
            <a:avLst/>
          </a:prstGeom>
          <a:ln w="190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806015" y="687864"/>
            <a:ext cx="73449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800" b="1" dirty="0" smtClean="0">
                <a:solidFill>
                  <a:srgbClr val="FF0000"/>
                </a:solidFill>
              </a:rPr>
              <a:t>수평 </a:t>
            </a:r>
            <a:r>
              <a:rPr lang="ko-KR" altLang="en-US" sz="800" b="1" dirty="0" err="1" smtClean="0">
                <a:solidFill>
                  <a:srgbClr val="FF0000"/>
                </a:solidFill>
              </a:rPr>
              <a:t>분해능</a:t>
            </a:r>
            <a:endParaRPr lang="ko-KR" altLang="en-US" sz="800" b="1" dirty="0">
              <a:solidFill>
                <a:srgbClr val="FF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64048" y="1190380"/>
            <a:ext cx="5790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800" b="1" dirty="0" smtClean="0">
                <a:solidFill>
                  <a:srgbClr val="FF0000"/>
                </a:solidFill>
              </a:rPr>
              <a:t>수직</a:t>
            </a:r>
            <a:endParaRPr lang="en-US" altLang="ko-KR" sz="800" b="1" dirty="0" smtClean="0">
              <a:solidFill>
                <a:srgbClr val="FF0000"/>
              </a:solidFill>
            </a:endParaRPr>
          </a:p>
          <a:p>
            <a:pPr algn="ctr"/>
            <a:r>
              <a:rPr lang="en-US" altLang="ko-KR" sz="800" b="1" dirty="0" smtClean="0">
                <a:solidFill>
                  <a:srgbClr val="FF0000"/>
                </a:solidFill>
              </a:rPr>
              <a:t>Channel</a:t>
            </a:r>
          </a:p>
          <a:p>
            <a:pPr algn="ctr"/>
            <a:r>
              <a:rPr lang="ko-KR" altLang="en-US" sz="800" b="1" dirty="0" smtClean="0">
                <a:solidFill>
                  <a:srgbClr val="FF0000"/>
                </a:solidFill>
              </a:rPr>
              <a:t>개수</a:t>
            </a:r>
            <a:endParaRPr lang="ko-KR" altLang="en-US" sz="8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85996" y="2010812"/>
            <a:ext cx="376096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rgbClr val="0070C0"/>
                </a:solidFill>
              </a:rPr>
              <a:t>https://medium.com/swlh/camera-lidar-projection-navigating-between-2d-and-3d-911c78167a94</a:t>
            </a:r>
            <a:endParaRPr lang="ko-KR" altLang="en-US" sz="600" b="1" dirty="0">
              <a:solidFill>
                <a:srgbClr val="0070C0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653886" y="1995686"/>
            <a:ext cx="317266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rgbClr val="0070C0"/>
                </a:solidFill>
              </a:rPr>
              <a:t>https://towardsdatascience.com/lidar-3d-object-detection-methods-f34cf3227aea</a:t>
            </a:r>
            <a:endParaRPr lang="ko-KR" altLang="en-US" sz="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99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853457" y="2139702"/>
            <a:ext cx="34490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Voxel Map</a:t>
            </a:r>
          </a:p>
          <a:p>
            <a:pPr algn="ctr"/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(3D / 2D </a:t>
            </a:r>
            <a:r>
              <a:rPr lang="en-US" altLang="ko-KR" sz="2400" b="1" dirty="0" err="1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Voxelization</a:t>
            </a:r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lang="ko-KR" altLang="en-US" sz="24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87681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857224" y="-177254"/>
            <a:ext cx="0" cy="5614182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857224" y="642924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1796" y="102011"/>
            <a:ext cx="23420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3D </a:t>
            </a:r>
            <a:r>
              <a:rPr lang="en-US" altLang="ko-KR" sz="2400" dirty="0" err="1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Voxelization</a:t>
            </a:r>
            <a:endParaRPr lang="ko-KR" altLang="en-US" sz="24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solidFill>
                <a:srgbClr val="282828"/>
              </a:solidFill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71601" y="2239369"/>
            <a:ext cx="7920880" cy="2835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en-US" altLang="ko-KR" sz="1100" b="1" dirty="0" smtClean="0"/>
              <a:t>[3D </a:t>
            </a:r>
            <a:r>
              <a:rPr lang="en-US" altLang="ko-KR" sz="1100" b="1" dirty="0" err="1" smtClean="0"/>
              <a:t>Voxelization</a:t>
            </a:r>
            <a:r>
              <a:rPr lang="en-US" altLang="ko-KR" sz="1100" b="1" dirty="0" smtClean="0"/>
              <a:t>]</a:t>
            </a:r>
          </a:p>
          <a:p>
            <a:pPr marL="171450" indent="-171450">
              <a:lnSpc>
                <a:spcPts val="18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3D Point Cloud </a:t>
            </a:r>
            <a:r>
              <a:rPr lang="ko-KR" altLang="en-US" sz="1100" b="1" dirty="0" smtClean="0"/>
              <a:t>전 영역을 </a:t>
            </a:r>
            <a:r>
              <a:rPr lang="en-US" altLang="ko-KR" sz="1100" b="1" dirty="0" smtClean="0"/>
              <a:t>Point</a:t>
            </a:r>
            <a:r>
              <a:rPr lang="ko-KR" altLang="en-US" sz="1100" b="1" dirty="0" smtClean="0"/>
              <a:t>로 표현하는 것이 아니라 </a:t>
            </a:r>
            <a:r>
              <a:rPr lang="en-US" altLang="ko-KR" sz="1100" b="1" dirty="0" smtClean="0"/>
              <a:t>3D LiDAR</a:t>
            </a:r>
            <a:r>
              <a:rPr lang="ko-KR" altLang="en-US" sz="1100" b="1" dirty="0" smtClean="0"/>
              <a:t>의 </a:t>
            </a:r>
            <a:r>
              <a:rPr lang="ko-KR" altLang="en-US" sz="1100" b="1" dirty="0" err="1" smtClean="0"/>
              <a:t>좌표계</a:t>
            </a:r>
            <a:r>
              <a:rPr lang="ko-KR" altLang="en-US" sz="1100" b="1" dirty="0" smtClean="0"/>
              <a:t> 중심으로 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일정 크기 만큼의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3D Cuboid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로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3D Quantization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하여 블록 단위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Point Cloud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를 모아서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LiDAR 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주변의 공간 구조를 정의함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.</a:t>
            </a:r>
          </a:p>
          <a:p>
            <a:pPr marL="171450" indent="-171450">
              <a:lnSpc>
                <a:spcPts val="18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3D Quantization</a:t>
            </a:r>
            <a:r>
              <a:rPr lang="ko-KR" altLang="en-US" sz="1100" b="1" dirty="0" smtClean="0"/>
              <a:t>을 통해 </a:t>
            </a:r>
            <a:r>
              <a:rPr lang="en-US" altLang="ko-KR" sz="1100" b="1" dirty="0" smtClean="0"/>
              <a:t>LiDAR</a:t>
            </a:r>
            <a:r>
              <a:rPr lang="ko-KR" altLang="en-US" sz="1100" b="1" dirty="0" smtClean="0"/>
              <a:t>를 중심으로 최대 감지 영역까지 일정 크기만큼 </a:t>
            </a:r>
            <a:r>
              <a:rPr lang="en-US" altLang="ko-KR" sz="1100" b="1" dirty="0" smtClean="0"/>
              <a:t>Quantization</a:t>
            </a:r>
            <a:r>
              <a:rPr lang="ko-KR" altLang="en-US" sz="1100" b="1" dirty="0" smtClean="0"/>
              <a:t>하여 구성함</a:t>
            </a:r>
            <a:r>
              <a:rPr lang="en-US" altLang="ko-KR" sz="1100" b="1" dirty="0" smtClean="0"/>
              <a:t>.</a:t>
            </a:r>
          </a:p>
          <a:p>
            <a:pPr marL="171450" indent="-171450">
              <a:lnSpc>
                <a:spcPts val="18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>
                <a:solidFill>
                  <a:srgbClr val="0070C0"/>
                </a:solidFill>
              </a:rPr>
              <a:t>Point Cloud – Voxel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에 대한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Encoding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으로 인한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Feature Vector </a:t>
            </a:r>
            <a:r>
              <a:rPr lang="ko-KR" altLang="en-US" sz="1100" b="1" dirty="0" smtClean="0"/>
              <a:t>결과에 따라 관련 알고리즘 성능이 달라짐</a:t>
            </a:r>
            <a:r>
              <a:rPr lang="en-US" altLang="ko-KR" sz="1100" b="1" dirty="0" smtClean="0"/>
              <a:t>.</a:t>
            </a:r>
          </a:p>
          <a:p>
            <a:pPr marL="171450" indent="-171450">
              <a:lnSpc>
                <a:spcPts val="1800"/>
              </a:lnSpc>
              <a:buFont typeface="Wingdings" panose="05000000000000000000" pitchFamily="2" charset="2"/>
              <a:buChar char="v"/>
            </a:pPr>
            <a:endParaRPr lang="en-US" altLang="ko-KR" sz="500" b="1" dirty="0" smtClean="0"/>
          </a:p>
          <a:p>
            <a:pPr>
              <a:lnSpc>
                <a:spcPts val="1800"/>
              </a:lnSpc>
            </a:pPr>
            <a:r>
              <a:rPr lang="en-US" altLang="ko-KR" sz="1100" b="1" dirty="0" smtClean="0"/>
              <a:t>[3D </a:t>
            </a:r>
            <a:r>
              <a:rPr lang="en-US" altLang="ko-KR" sz="1100" b="1" dirty="0" err="1" smtClean="0"/>
              <a:t>Voxelization</a:t>
            </a:r>
            <a:r>
              <a:rPr lang="en-US" altLang="ko-KR" sz="1100" b="1" dirty="0" smtClean="0"/>
              <a:t> </a:t>
            </a:r>
            <a:r>
              <a:rPr lang="ko-KR" altLang="en-US" sz="1100" b="1" dirty="0" smtClean="0"/>
              <a:t>특징</a:t>
            </a:r>
            <a:r>
              <a:rPr lang="en-US" altLang="ko-KR" sz="1100" b="1" dirty="0" smtClean="0"/>
              <a:t>]</a:t>
            </a:r>
          </a:p>
          <a:p>
            <a:pPr marL="171450" indent="-171450">
              <a:lnSpc>
                <a:spcPts val="18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Unordered/Unstructured</a:t>
            </a:r>
            <a:r>
              <a:rPr lang="ko-KR" altLang="en-US" sz="1100" b="1" dirty="0" smtClean="0"/>
              <a:t>된 </a:t>
            </a:r>
            <a:r>
              <a:rPr lang="en-US" altLang="ko-KR" sz="1100" b="1" dirty="0" smtClean="0"/>
              <a:t>3D Point Cloud </a:t>
            </a:r>
            <a:r>
              <a:rPr lang="ko-KR" altLang="en-US" sz="1100" b="1" dirty="0" smtClean="0"/>
              <a:t>데이터를 </a:t>
            </a:r>
            <a:r>
              <a:rPr lang="en-US" altLang="ko-KR" sz="1100" b="1" dirty="0" smtClean="0">
                <a:solidFill>
                  <a:srgbClr val="7030A0"/>
                </a:solidFill>
              </a:rPr>
              <a:t>Image Tensor </a:t>
            </a:r>
            <a:r>
              <a:rPr lang="ko-KR" altLang="en-US" sz="1100" b="1" dirty="0" smtClean="0">
                <a:solidFill>
                  <a:srgbClr val="7030A0"/>
                </a:solidFill>
              </a:rPr>
              <a:t>구조</a:t>
            </a:r>
            <a:r>
              <a:rPr lang="ko-KR" altLang="en-US" sz="1100" b="1" dirty="0" smtClean="0"/>
              <a:t>로 만들 수 있음</a:t>
            </a:r>
            <a:r>
              <a:rPr lang="en-US" altLang="ko-KR" sz="1100" b="1" dirty="0" smtClean="0"/>
              <a:t>.</a:t>
            </a:r>
          </a:p>
          <a:p>
            <a:pPr marL="171450" indent="-171450">
              <a:lnSpc>
                <a:spcPts val="18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 smtClean="0"/>
              <a:t>장점 </a:t>
            </a:r>
            <a:r>
              <a:rPr lang="en-US" altLang="ko-KR" sz="1100" b="1" dirty="0" smtClean="0"/>
              <a:t>: SLAM, CNN </a:t>
            </a:r>
            <a:r>
              <a:rPr lang="ko-KR" altLang="en-US" sz="1100" b="1" dirty="0" smtClean="0"/>
              <a:t>등 </a:t>
            </a:r>
            <a:r>
              <a:rPr lang="en-US" altLang="ko-KR" sz="1100" b="1" dirty="0" smtClean="0"/>
              <a:t>Point Cloud </a:t>
            </a:r>
            <a:r>
              <a:rPr lang="ko-KR" altLang="en-US" sz="1100" b="1" dirty="0" smtClean="0"/>
              <a:t>처리 시스템에 입력하기 위한 고정된 데이터 구조를 갖출 수 있음</a:t>
            </a:r>
            <a:r>
              <a:rPr lang="en-US" altLang="ko-KR" sz="1100" b="1" dirty="0" smtClean="0"/>
              <a:t>.</a:t>
            </a:r>
            <a:r>
              <a:rPr lang="ko-KR" altLang="en-US" sz="1100" b="1" dirty="0" smtClean="0"/>
              <a:t> </a:t>
            </a:r>
            <a:endParaRPr lang="en-US" altLang="ko-KR" sz="1100" b="1" dirty="0" smtClean="0"/>
          </a:p>
          <a:p>
            <a:pPr>
              <a:lnSpc>
                <a:spcPts val="1800"/>
              </a:lnSpc>
            </a:pPr>
            <a:r>
              <a:rPr lang="en-US" altLang="ko-KR" sz="1100" b="1" dirty="0"/>
              <a:t> </a:t>
            </a:r>
            <a:r>
              <a:rPr lang="en-US" altLang="ko-KR" sz="1100" b="1" dirty="0" smtClean="0"/>
              <a:t>         : </a:t>
            </a:r>
            <a:r>
              <a:rPr lang="en-US" altLang="ko-KR" sz="1100" b="1" spc="-50" dirty="0" smtClean="0"/>
              <a:t>Range Image Representation</a:t>
            </a:r>
            <a:r>
              <a:rPr lang="ko-KR" altLang="en-US" sz="1100" b="1" spc="-50" dirty="0" smtClean="0"/>
              <a:t>과 다르게 </a:t>
            </a:r>
            <a:r>
              <a:rPr lang="ko-KR" altLang="en-US" sz="1100" b="1" spc="-50" dirty="0" smtClean="0">
                <a:solidFill>
                  <a:srgbClr val="7030A0"/>
                </a:solidFill>
              </a:rPr>
              <a:t>거리 공간 정보를 직접 반영한 구조이기에 </a:t>
            </a:r>
            <a:r>
              <a:rPr lang="en-US" altLang="ko-KR" sz="1100" b="1" spc="-50" dirty="0" smtClean="0">
                <a:solidFill>
                  <a:srgbClr val="7030A0"/>
                </a:solidFill>
              </a:rPr>
              <a:t>Scale Ambiguity</a:t>
            </a:r>
            <a:r>
              <a:rPr lang="ko-KR" altLang="en-US" sz="1100" b="1" spc="-50" dirty="0" smtClean="0">
                <a:solidFill>
                  <a:srgbClr val="7030A0"/>
                </a:solidFill>
              </a:rPr>
              <a:t>가 발생하지 않음</a:t>
            </a:r>
            <a:endParaRPr lang="en-US" altLang="ko-KR" sz="1100" b="1" spc="-50" dirty="0" smtClean="0">
              <a:solidFill>
                <a:srgbClr val="7030A0"/>
              </a:solidFill>
            </a:endParaRPr>
          </a:p>
          <a:p>
            <a:pPr marL="171450" indent="-171450">
              <a:lnSpc>
                <a:spcPts val="18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 smtClean="0"/>
              <a:t>단점 </a:t>
            </a:r>
            <a:r>
              <a:rPr lang="en-US" altLang="ko-KR" sz="1100" b="1" dirty="0" smtClean="0"/>
              <a:t>: 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Quantization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에 의한 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3D LiDAR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의 정확도 감소</a:t>
            </a:r>
            <a:endParaRPr lang="en-US" altLang="ko-KR" sz="1100" b="1" dirty="0" smtClean="0">
              <a:solidFill>
                <a:srgbClr val="FF0000"/>
              </a:solidFill>
            </a:endParaRPr>
          </a:p>
          <a:p>
            <a:pPr>
              <a:lnSpc>
                <a:spcPts val="1800"/>
              </a:lnSpc>
            </a:pPr>
            <a:r>
              <a:rPr lang="en-US" altLang="ko-KR" sz="1100" b="1" dirty="0" smtClean="0"/>
              <a:t>          : </a:t>
            </a:r>
            <a:r>
              <a:rPr lang="en-US" altLang="ko-KR" sz="1100" b="1" spc="-100" dirty="0" smtClean="0"/>
              <a:t>3D Point Cloud</a:t>
            </a:r>
            <a:r>
              <a:rPr lang="ko-KR" altLang="en-US" sz="1100" b="1" spc="-100" dirty="0" smtClean="0"/>
              <a:t>가 공간 상으로는 대부분 빈 공간이기 때문에 </a:t>
            </a:r>
            <a:r>
              <a:rPr lang="ko-KR" altLang="en-US" sz="1100" b="1" spc="-100" dirty="0" smtClean="0">
                <a:solidFill>
                  <a:srgbClr val="FF0000"/>
                </a:solidFill>
              </a:rPr>
              <a:t>빈 공간을 위해 메모리와 연산 자원을 소모하는 비효율성이 존재함</a:t>
            </a:r>
            <a:endParaRPr lang="en-US" altLang="ko-KR" sz="1100" b="1" spc="-100" dirty="0" smtClean="0">
              <a:solidFill>
                <a:srgbClr val="FF0000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1680" y="907835"/>
            <a:ext cx="1610960" cy="146165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4"/>
          <a:srcRect l="29825"/>
          <a:stretch/>
        </p:blipFill>
        <p:spPr>
          <a:xfrm>
            <a:off x="5973362" y="907836"/>
            <a:ext cx="2487070" cy="147877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5"/>
          <a:srcRect t="4310"/>
          <a:stretch/>
        </p:blipFill>
        <p:spPr>
          <a:xfrm>
            <a:off x="3662030" y="883984"/>
            <a:ext cx="1819570" cy="15984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053397" y="2200061"/>
            <a:ext cx="125707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 smtClean="0">
                <a:solidFill>
                  <a:srgbClr val="FF0000"/>
                </a:solidFill>
              </a:rPr>
              <a:t>1</a:t>
            </a:r>
            <a:r>
              <a:rPr lang="ko-KR" altLang="en-US" sz="800" b="1" dirty="0" smtClean="0">
                <a:solidFill>
                  <a:srgbClr val="FF0000"/>
                </a:solidFill>
              </a:rPr>
              <a:t>개의 </a:t>
            </a:r>
            <a:r>
              <a:rPr lang="en-US" altLang="ko-KR" sz="800" b="1" dirty="0" smtClean="0">
                <a:solidFill>
                  <a:srgbClr val="FF0000"/>
                </a:solidFill>
              </a:rPr>
              <a:t>3D Convolution</a:t>
            </a:r>
            <a:endParaRPr lang="ko-KR" altLang="en-US" sz="800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907704" y="679664"/>
            <a:ext cx="317266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rgbClr val="0070C0"/>
                </a:solidFill>
              </a:rPr>
              <a:t>https://towardsdatascience.com/lidar-3d-object-detection-methods-f34cf3227aea</a:t>
            </a:r>
            <a:endParaRPr lang="ko-KR" altLang="en-US" sz="600" b="1" dirty="0">
              <a:solidFill>
                <a:srgbClr val="0070C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505122" y="679664"/>
            <a:ext cx="344998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rgbClr val="0070C0"/>
                </a:solidFill>
              </a:rPr>
              <a:t>https://medium.com/@ghimire.aiesecer/voxel-fitting-on-lidar-point-cloud-713b2c7b1f3d</a:t>
            </a:r>
            <a:endParaRPr lang="ko-KR" altLang="en-US" sz="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9724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857224" y="-177254"/>
            <a:ext cx="0" cy="5614182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857224" y="642924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1796" y="102011"/>
            <a:ext cx="2342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2</a:t>
            </a:r>
            <a:r>
              <a:rPr lang="en-US" altLang="ko-KR" sz="2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D </a:t>
            </a:r>
            <a:r>
              <a:rPr lang="en-US" altLang="ko-KR" sz="2400" dirty="0" err="1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Voxelization</a:t>
            </a:r>
            <a:endParaRPr lang="ko-KR" altLang="en-US" sz="24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solidFill>
                <a:srgbClr val="282828"/>
              </a:solidFill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71601" y="2211710"/>
            <a:ext cx="7920880" cy="2885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[2D </a:t>
            </a:r>
            <a:r>
              <a:rPr lang="en-US" altLang="ko-KR" sz="1100" b="1" dirty="0" err="1" smtClean="0"/>
              <a:t>Voxelization</a:t>
            </a:r>
            <a:r>
              <a:rPr lang="en-US" altLang="ko-KR" sz="1100" b="1" dirty="0" smtClean="0"/>
              <a:t>]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spc="-10" dirty="0" smtClean="0"/>
              <a:t>3D </a:t>
            </a:r>
            <a:r>
              <a:rPr lang="en-US" altLang="ko-KR" sz="1100" b="1" spc="-10" dirty="0" err="1" smtClean="0"/>
              <a:t>Voxelization</a:t>
            </a:r>
            <a:r>
              <a:rPr lang="ko-KR" altLang="en-US" sz="1100" b="1" spc="-10" dirty="0" smtClean="0"/>
              <a:t>과 유사하게 </a:t>
            </a:r>
            <a:r>
              <a:rPr lang="en-US" altLang="ko-KR" sz="1100" b="1" spc="-10" dirty="0" smtClean="0"/>
              <a:t>3D Quantization</a:t>
            </a:r>
            <a:r>
              <a:rPr lang="ko-KR" altLang="en-US" sz="1100" b="1" spc="-10" dirty="0" smtClean="0"/>
              <a:t>을 통해 데이터를 재구성함</a:t>
            </a:r>
            <a:r>
              <a:rPr lang="en-US" altLang="ko-KR" sz="1100" b="1" spc="-10" dirty="0" smtClean="0"/>
              <a:t>. </a:t>
            </a:r>
            <a:r>
              <a:rPr lang="ko-KR" altLang="en-US" sz="1100" b="1" spc="-10" dirty="0" smtClean="0"/>
              <a:t>그러나 </a:t>
            </a:r>
            <a:r>
              <a:rPr lang="en-US" altLang="ko-KR" sz="1100" b="1" spc="-10" dirty="0" smtClean="0"/>
              <a:t>X, Y, Z</a:t>
            </a:r>
            <a:r>
              <a:rPr lang="ko-KR" altLang="en-US" sz="1100" b="1" spc="-10" dirty="0" smtClean="0"/>
              <a:t>축 모두에 대해 </a:t>
            </a:r>
            <a:r>
              <a:rPr lang="en-US" altLang="ko-KR" sz="1100" b="1" spc="-10" dirty="0" smtClean="0"/>
              <a:t>Quantization</a:t>
            </a:r>
            <a:r>
              <a:rPr lang="ko-KR" altLang="en-US" sz="1100" b="1" spc="-10" dirty="0" smtClean="0"/>
              <a:t>을 </a:t>
            </a:r>
            <a:r>
              <a:rPr lang="ko-KR" altLang="en-US" sz="1100" b="1" dirty="0" smtClean="0"/>
              <a:t>하는 것이 아니라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X, Y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축에 대해서만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Quantization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을 수행함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spc="-20" dirty="0" smtClean="0"/>
              <a:t>X, Y</a:t>
            </a:r>
            <a:r>
              <a:rPr lang="ko-KR" altLang="en-US" sz="1100" b="1" spc="-20" dirty="0" smtClean="0"/>
              <a:t>축에 대한 </a:t>
            </a:r>
            <a:r>
              <a:rPr lang="en-US" altLang="ko-KR" sz="1100" b="1" spc="-20" dirty="0" smtClean="0"/>
              <a:t>Quantization</a:t>
            </a:r>
            <a:r>
              <a:rPr lang="ko-KR" altLang="en-US" sz="1100" b="1" spc="-20" dirty="0" smtClean="0"/>
              <a:t>을 통해 </a:t>
            </a:r>
            <a:r>
              <a:rPr lang="en-US" altLang="ko-KR" sz="1100" b="1" spc="-20" dirty="0" smtClean="0"/>
              <a:t>Point Cloud </a:t>
            </a:r>
            <a:r>
              <a:rPr lang="ko-KR" altLang="en-US" sz="1100" b="1" spc="-20" dirty="0" smtClean="0"/>
              <a:t>클러스터가 </a:t>
            </a:r>
            <a:r>
              <a:rPr lang="en-US" altLang="ko-KR" sz="1100" b="1" spc="-20" dirty="0" smtClean="0">
                <a:solidFill>
                  <a:srgbClr val="0070C0"/>
                </a:solidFill>
              </a:rPr>
              <a:t>3</a:t>
            </a:r>
            <a:r>
              <a:rPr lang="ko-KR" altLang="en-US" sz="1100" b="1" spc="-20" dirty="0" smtClean="0">
                <a:solidFill>
                  <a:srgbClr val="0070C0"/>
                </a:solidFill>
              </a:rPr>
              <a:t>차원 기둥 </a:t>
            </a:r>
            <a:r>
              <a:rPr lang="en-US" altLang="ko-KR" sz="1100" b="1" spc="-20" dirty="0" smtClean="0">
                <a:solidFill>
                  <a:srgbClr val="0070C0"/>
                </a:solidFill>
              </a:rPr>
              <a:t>Pillar</a:t>
            </a:r>
            <a:r>
              <a:rPr lang="ko-KR" altLang="en-US" sz="1100" b="1" spc="-20" dirty="0" smtClean="0">
                <a:solidFill>
                  <a:srgbClr val="0070C0"/>
                </a:solidFill>
              </a:rPr>
              <a:t>에 </a:t>
            </a:r>
            <a:r>
              <a:rPr lang="en-US" altLang="ko-KR" sz="1100" b="1" spc="-20" dirty="0" smtClean="0">
                <a:solidFill>
                  <a:srgbClr val="0070C0"/>
                </a:solidFill>
              </a:rPr>
              <a:t>Encoding </a:t>
            </a:r>
            <a:r>
              <a:rPr lang="ko-KR" altLang="en-US" sz="1100" b="1" spc="-20" dirty="0" smtClean="0">
                <a:solidFill>
                  <a:srgbClr val="0070C0"/>
                </a:solidFill>
              </a:rPr>
              <a:t>되어 구성됨</a:t>
            </a:r>
            <a:r>
              <a:rPr lang="en-US" altLang="ko-KR" sz="1100" b="1" spc="-20" dirty="0" smtClean="0">
                <a:solidFill>
                  <a:srgbClr val="0070C0"/>
                </a:solidFill>
              </a:rPr>
              <a:t>. (Pillar Encoder)</a:t>
            </a:r>
            <a:endParaRPr lang="en-US" altLang="ko-KR" sz="1100" b="1" dirty="0">
              <a:solidFill>
                <a:srgbClr val="0070C0"/>
              </a:solidFill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Pillar Encoder</a:t>
            </a:r>
            <a:r>
              <a:rPr lang="ko-KR" altLang="en-US" sz="1100" b="1" dirty="0" smtClean="0"/>
              <a:t>를 어떻게 구성하는가에 따라 각 </a:t>
            </a:r>
            <a:r>
              <a:rPr lang="en-US" altLang="ko-KR" sz="1100" b="1" dirty="0" smtClean="0"/>
              <a:t>Pillar</a:t>
            </a:r>
            <a:r>
              <a:rPr lang="ko-KR" altLang="en-US" sz="1100" b="1" dirty="0" smtClean="0"/>
              <a:t>의 </a:t>
            </a:r>
            <a:r>
              <a:rPr lang="en-US" altLang="ko-KR" sz="1100" b="1" dirty="0" smtClean="0"/>
              <a:t>Feature Vector</a:t>
            </a:r>
            <a:r>
              <a:rPr lang="ko-KR" altLang="en-US" sz="1100" b="1" dirty="0"/>
              <a:t> </a:t>
            </a:r>
            <a:r>
              <a:rPr lang="ko-KR" altLang="en-US" sz="1100" b="1" dirty="0" smtClean="0"/>
              <a:t>생성 결과가 달라지며</a:t>
            </a:r>
            <a:r>
              <a:rPr lang="en-US" altLang="ko-KR" sz="1100" b="1" dirty="0" smtClean="0"/>
              <a:t>, </a:t>
            </a:r>
            <a:r>
              <a:rPr lang="ko-KR" altLang="en-US" sz="1100" b="1" dirty="0" smtClean="0"/>
              <a:t>이를 이용한 </a:t>
            </a:r>
            <a:r>
              <a:rPr lang="en-US" altLang="ko-KR" sz="1100" b="1" dirty="0" smtClean="0"/>
              <a:t>Feature Extraction </a:t>
            </a:r>
            <a:r>
              <a:rPr lang="ko-KR" altLang="en-US" sz="1100" b="1" dirty="0" smtClean="0"/>
              <a:t>등 관련 알고리즘 성능이 달라짐</a:t>
            </a:r>
            <a:r>
              <a:rPr lang="en-US" altLang="ko-KR" sz="1100" b="1" dirty="0" smtClean="0"/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altLang="ko-KR" sz="1100" b="1" dirty="0" smtClean="0"/>
          </a:p>
          <a:p>
            <a:pPr>
              <a:lnSpc>
                <a:spcPct val="150000"/>
              </a:lnSpc>
            </a:pPr>
            <a:r>
              <a:rPr lang="en-US" altLang="ko-KR" sz="1100" b="1" dirty="0" smtClean="0"/>
              <a:t>[2D </a:t>
            </a:r>
            <a:r>
              <a:rPr lang="en-US" altLang="ko-KR" sz="1100" b="1" dirty="0" err="1" smtClean="0"/>
              <a:t>Voxelization</a:t>
            </a:r>
            <a:r>
              <a:rPr lang="en-US" altLang="ko-KR" sz="1100" b="1" dirty="0" smtClean="0"/>
              <a:t> </a:t>
            </a:r>
            <a:r>
              <a:rPr lang="ko-KR" altLang="en-US" sz="1100" b="1" dirty="0" smtClean="0"/>
              <a:t>특징</a:t>
            </a:r>
            <a:r>
              <a:rPr lang="en-US" altLang="ko-KR" sz="1100" b="1" dirty="0" smtClean="0"/>
              <a:t>]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Unordered/Unstructured</a:t>
            </a:r>
            <a:r>
              <a:rPr lang="ko-KR" altLang="en-US" sz="1100" b="1" dirty="0" smtClean="0"/>
              <a:t>된 </a:t>
            </a:r>
            <a:r>
              <a:rPr lang="en-US" altLang="ko-KR" sz="1100" b="1" dirty="0" smtClean="0"/>
              <a:t>3D Point Cloud </a:t>
            </a:r>
            <a:r>
              <a:rPr lang="ko-KR" altLang="en-US" sz="1100" b="1" dirty="0" smtClean="0"/>
              <a:t>데이터를 </a:t>
            </a:r>
            <a:r>
              <a:rPr lang="en-US" altLang="ko-KR" sz="1100" b="1" dirty="0" smtClean="0"/>
              <a:t>Image Tensor </a:t>
            </a:r>
            <a:r>
              <a:rPr lang="ko-KR" altLang="en-US" sz="1100" b="1" dirty="0" smtClean="0"/>
              <a:t>구조로 만들 수 있음</a:t>
            </a:r>
            <a:r>
              <a:rPr lang="en-US" altLang="ko-KR" sz="1100" b="1" dirty="0" smtClean="0"/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 smtClean="0"/>
              <a:t>장점 </a:t>
            </a:r>
            <a:r>
              <a:rPr lang="en-US" altLang="ko-KR" sz="1100" b="1" dirty="0" smtClean="0"/>
              <a:t>: </a:t>
            </a:r>
            <a:r>
              <a:rPr lang="en-US" altLang="ko-KR" sz="1100" b="1" spc="-40" dirty="0" smtClean="0"/>
              <a:t>3D </a:t>
            </a:r>
            <a:r>
              <a:rPr lang="en-US" altLang="ko-KR" sz="1100" b="1" spc="-40" dirty="0" err="1" smtClean="0"/>
              <a:t>Voxelization</a:t>
            </a:r>
            <a:r>
              <a:rPr lang="en-US" altLang="ko-KR" sz="1100" b="1" spc="-40" dirty="0" smtClean="0"/>
              <a:t> </a:t>
            </a:r>
            <a:r>
              <a:rPr lang="ko-KR" altLang="en-US" sz="1100" b="1" spc="-40" dirty="0" smtClean="0"/>
              <a:t>보다 </a:t>
            </a:r>
            <a:r>
              <a:rPr lang="ko-KR" altLang="en-US" sz="1100" b="1" spc="-40" dirty="0" smtClean="0">
                <a:solidFill>
                  <a:srgbClr val="7030A0"/>
                </a:solidFill>
              </a:rPr>
              <a:t>빈 공간에 대한 메모리 할당량과 연산 횟수가 감소하기에 </a:t>
            </a:r>
            <a:r>
              <a:rPr lang="en-US" altLang="ko-KR" sz="1100" b="1" spc="-40" dirty="0" err="1" smtClean="0">
                <a:solidFill>
                  <a:srgbClr val="7030A0"/>
                </a:solidFill>
              </a:rPr>
              <a:t>Voxelization</a:t>
            </a:r>
            <a:r>
              <a:rPr lang="ko-KR" altLang="en-US" sz="1100" b="1" spc="-40" dirty="0" smtClean="0">
                <a:solidFill>
                  <a:srgbClr val="7030A0"/>
                </a:solidFill>
              </a:rPr>
              <a:t>의 효율을 높일 수 있음</a:t>
            </a:r>
            <a:endParaRPr lang="en-US" altLang="ko-KR" sz="1100" b="1" spc="-40" dirty="0" smtClean="0">
              <a:solidFill>
                <a:srgbClr val="7030A0"/>
              </a:solidFill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 smtClean="0"/>
              <a:t>단점 </a:t>
            </a:r>
            <a:r>
              <a:rPr lang="en-US" altLang="ko-KR" sz="1100" b="1" dirty="0" smtClean="0"/>
              <a:t>: 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Quantization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에 의한 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3D LiDAR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의 정확도 감소</a:t>
            </a:r>
            <a:endParaRPr lang="en-US" altLang="ko-KR" sz="1100" b="1" spc="-100" dirty="0" smtClean="0">
              <a:solidFill>
                <a:srgbClr val="FF0000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3172"/>
          <a:stretch/>
        </p:blipFill>
        <p:spPr>
          <a:xfrm>
            <a:off x="2555776" y="699542"/>
            <a:ext cx="1809259" cy="172819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096" y="785520"/>
            <a:ext cx="2116381" cy="152459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타원 5"/>
          <p:cNvSpPr/>
          <p:nvPr/>
        </p:nvSpPr>
        <p:spPr>
          <a:xfrm>
            <a:off x="4067944" y="1347614"/>
            <a:ext cx="216024" cy="576064"/>
          </a:xfrm>
          <a:prstGeom prst="ellipse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/>
          <p:cNvCxnSpPr>
            <a:stCxn id="6" idx="6"/>
          </p:cNvCxnSpPr>
          <p:nvPr/>
        </p:nvCxnSpPr>
        <p:spPr>
          <a:xfrm>
            <a:off x="4283968" y="1635646"/>
            <a:ext cx="1152128" cy="0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273572" y="1360825"/>
            <a:ext cx="11095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b="1" dirty="0" smtClean="0">
                <a:solidFill>
                  <a:srgbClr val="FF0000"/>
                </a:solidFill>
              </a:rPr>
              <a:t>Pillar Encoder</a:t>
            </a:r>
            <a:endParaRPr lang="ko-KR" altLang="en-US" sz="1100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436096" y="2335401"/>
            <a:ext cx="317266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rgbClr val="0070C0"/>
                </a:solidFill>
              </a:rPr>
              <a:t>https://towardsdatascience.com/lidar-3d-object-detection-methods-f34cf3227aea</a:t>
            </a:r>
            <a:endParaRPr lang="ko-KR" altLang="en-US" sz="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595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3754534" y="2139702"/>
            <a:ext cx="1646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Octo Map</a:t>
            </a:r>
            <a:endParaRPr lang="ko-KR" altLang="en-US" sz="24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70532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857224" y="-177254"/>
            <a:ext cx="0" cy="5614182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857224" y="642924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2117" y="102011"/>
            <a:ext cx="15927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Octo Map</a:t>
            </a:r>
            <a:endParaRPr lang="ko-KR" altLang="en-US" sz="24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solidFill>
                <a:srgbClr val="282828"/>
              </a:solidFill>
              <a:latin typeface="+mj-ea"/>
              <a:ea typeface="+mj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71601" y="2859782"/>
            <a:ext cx="7920880" cy="2239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[Octo Map]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spc="-10" dirty="0" smtClean="0"/>
              <a:t>3D </a:t>
            </a:r>
            <a:r>
              <a:rPr lang="en-US" altLang="ko-KR" sz="1100" b="1" spc="-10" dirty="0" err="1" smtClean="0"/>
              <a:t>Voxelization</a:t>
            </a:r>
            <a:r>
              <a:rPr lang="en-US" altLang="ko-KR" sz="1100" b="1" spc="-10" dirty="0" smtClean="0"/>
              <a:t> </a:t>
            </a:r>
            <a:r>
              <a:rPr lang="ko-KR" altLang="en-US" sz="1100" b="1" spc="-10" dirty="0" smtClean="0"/>
              <a:t>결과에 대해 효과적으로 빈 공간과 막힌 공간을 파악하기 위해 </a:t>
            </a:r>
            <a:r>
              <a:rPr lang="en-US" altLang="ko-KR" sz="1100" b="1" spc="-10" dirty="0" smtClean="0">
                <a:solidFill>
                  <a:srgbClr val="0070C0"/>
                </a:solidFill>
              </a:rPr>
              <a:t>3D Voxel</a:t>
            </a:r>
            <a:r>
              <a:rPr lang="ko-KR" altLang="en-US" sz="1100" b="1" spc="-10" dirty="0" smtClean="0">
                <a:solidFill>
                  <a:srgbClr val="0070C0"/>
                </a:solidFill>
              </a:rPr>
              <a:t>을 </a:t>
            </a:r>
            <a:r>
              <a:rPr lang="en-US" altLang="ko-KR" sz="1100" b="1" spc="-10" dirty="0" smtClean="0">
                <a:solidFill>
                  <a:srgbClr val="0070C0"/>
                </a:solidFill>
              </a:rPr>
              <a:t>Octree</a:t>
            </a:r>
            <a:r>
              <a:rPr lang="ko-KR" altLang="en-US" sz="1100" b="1" spc="-10" dirty="0" smtClean="0">
                <a:solidFill>
                  <a:srgbClr val="0070C0"/>
                </a:solidFill>
              </a:rPr>
              <a:t>를 이용하여 구성한 </a:t>
            </a:r>
            <a:r>
              <a:rPr lang="en-US" altLang="ko-KR" sz="1100" b="1" spc="-10" dirty="0" smtClean="0">
                <a:solidFill>
                  <a:srgbClr val="0070C0"/>
                </a:solidFill>
              </a:rPr>
              <a:t>3D </a:t>
            </a:r>
            <a:r>
              <a:rPr lang="ko-KR" altLang="en-US" sz="1100" b="1" spc="-10" dirty="0" smtClean="0">
                <a:solidFill>
                  <a:srgbClr val="0070C0"/>
                </a:solidFill>
              </a:rPr>
              <a:t>지도 구조 </a:t>
            </a:r>
            <a:r>
              <a:rPr lang="en-US" altLang="ko-KR" sz="1100" b="1" spc="-10" dirty="0" smtClean="0">
                <a:solidFill>
                  <a:srgbClr val="0070C0"/>
                </a:solidFill>
              </a:rPr>
              <a:t>/ 3D Occupancy Grid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spc="-10" dirty="0" smtClean="0"/>
              <a:t>Robot Path Planning</a:t>
            </a:r>
            <a:r>
              <a:rPr lang="ko-KR" altLang="en-US" sz="1100" b="1" spc="-10" dirty="0" smtClean="0"/>
              <a:t>시 빈 공간을 효과적으로 인식하기 위해 탐색 속도가 비교적 빠른 </a:t>
            </a:r>
            <a:r>
              <a:rPr lang="en-US" altLang="ko-KR" sz="1100" b="1" spc="-10" dirty="0" smtClean="0"/>
              <a:t>Tree </a:t>
            </a:r>
            <a:r>
              <a:rPr lang="ko-KR" altLang="en-US" sz="1100" b="1" spc="-10" dirty="0" smtClean="0"/>
              <a:t>구조를 사용하여 </a:t>
            </a:r>
            <a:r>
              <a:rPr lang="ko-KR" altLang="en-US" sz="1100" b="1" spc="-10" dirty="0" smtClean="0">
                <a:solidFill>
                  <a:srgbClr val="0070C0"/>
                </a:solidFill>
              </a:rPr>
              <a:t>효과적으로 빈 공간을 찾아내기 위해 사용함</a:t>
            </a:r>
            <a:endParaRPr lang="en-US" altLang="ko-KR" sz="1100" b="1" spc="-10" dirty="0" smtClean="0">
              <a:solidFill>
                <a:srgbClr val="0070C0"/>
              </a:solidFill>
            </a:endParaRP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altLang="ko-KR" sz="500" b="1" dirty="0" smtClean="0"/>
          </a:p>
          <a:p>
            <a:pPr>
              <a:lnSpc>
                <a:spcPct val="150000"/>
              </a:lnSpc>
            </a:pPr>
            <a:r>
              <a:rPr lang="en-US" altLang="ko-KR" sz="1100" b="1" dirty="0" smtClean="0"/>
              <a:t>[Octo Map </a:t>
            </a:r>
            <a:r>
              <a:rPr lang="ko-KR" altLang="en-US" sz="1100" b="1" dirty="0" smtClean="0"/>
              <a:t>특징</a:t>
            </a:r>
            <a:r>
              <a:rPr lang="en-US" altLang="ko-KR" sz="1100" b="1" dirty="0" smtClean="0"/>
              <a:t>]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>
                <a:solidFill>
                  <a:srgbClr val="0070C0"/>
                </a:solidFill>
              </a:rPr>
              <a:t>Robot Navigation / Path Planning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을 위한 </a:t>
            </a:r>
            <a:r>
              <a:rPr lang="en-US" altLang="ko-KR" sz="1100" b="1" dirty="0">
                <a:solidFill>
                  <a:srgbClr val="0070C0"/>
                </a:solidFill>
              </a:rPr>
              <a:t>3D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Occupancy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 </a:t>
            </a:r>
            <a:r>
              <a:rPr lang="en-US" altLang="ko-KR" sz="1100" b="1" dirty="0">
                <a:solidFill>
                  <a:srgbClr val="0070C0"/>
                </a:solidFill>
              </a:rPr>
              <a:t>Grid</a:t>
            </a:r>
            <a:r>
              <a:rPr lang="ko-KR" altLang="en-US" sz="1100" b="1" dirty="0"/>
              <a:t>를 </a:t>
            </a:r>
            <a:r>
              <a:rPr lang="ko-KR" altLang="en-US" sz="1100" b="1" dirty="0" smtClean="0"/>
              <a:t>제공할 수 있음</a:t>
            </a:r>
            <a:r>
              <a:rPr lang="en-US" altLang="ko-KR" sz="1100" b="1" dirty="0" smtClean="0"/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Probabilistic </a:t>
            </a:r>
            <a:r>
              <a:rPr lang="ko-KR" altLang="en-US" sz="1100" b="1" dirty="0" smtClean="0"/>
              <a:t>기법을 통해 여러 센서 장치에 호환이 가능함</a:t>
            </a:r>
            <a:r>
              <a:rPr lang="en-US" altLang="ko-KR" sz="1100" b="1" dirty="0" smtClean="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5845" y="699542"/>
            <a:ext cx="3315350" cy="11808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749" y="888939"/>
            <a:ext cx="4130106" cy="199640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8618" y="988154"/>
            <a:ext cx="120257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smtClean="0">
                <a:solidFill>
                  <a:srgbClr val="FF0000"/>
                </a:solidFill>
              </a:rPr>
              <a:t>3D </a:t>
            </a:r>
            <a:r>
              <a:rPr lang="en-US" altLang="ko-KR" sz="800" b="1" dirty="0" err="1" smtClean="0">
                <a:solidFill>
                  <a:srgbClr val="FF0000"/>
                </a:solidFill>
              </a:rPr>
              <a:t>Voxelization</a:t>
            </a:r>
            <a:r>
              <a:rPr lang="en-US" altLang="ko-KR" sz="800" b="1" dirty="0" smtClean="0">
                <a:solidFill>
                  <a:srgbClr val="FF0000"/>
                </a:solidFill>
              </a:rPr>
              <a:t> </a:t>
            </a:r>
            <a:r>
              <a:rPr lang="ko-KR" altLang="en-US" sz="800" b="1" dirty="0" smtClean="0">
                <a:solidFill>
                  <a:srgbClr val="FF0000"/>
                </a:solidFill>
              </a:rPr>
              <a:t>결과</a:t>
            </a:r>
            <a:endParaRPr lang="ko-KR" altLang="en-US" sz="800" b="1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75856" y="879852"/>
            <a:ext cx="115929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 smtClean="0">
                <a:solidFill>
                  <a:srgbClr val="0070C0"/>
                </a:solidFill>
              </a:rPr>
              <a:t>Octo Map </a:t>
            </a:r>
            <a:r>
              <a:rPr lang="ko-KR" altLang="en-US" sz="800" b="1" dirty="0" smtClean="0">
                <a:solidFill>
                  <a:srgbClr val="0070C0"/>
                </a:solidFill>
              </a:rPr>
              <a:t>구성 결과</a:t>
            </a:r>
            <a:endParaRPr lang="ko-KR" altLang="en-US" sz="800" b="1" dirty="0">
              <a:solidFill>
                <a:srgbClr val="0070C0"/>
              </a:solidFill>
            </a:endParaRPr>
          </a:p>
        </p:txBody>
      </p:sp>
      <p:cxnSp>
        <p:nvCxnSpPr>
          <p:cNvPr id="18" name="꺾인 연결선 17"/>
          <p:cNvCxnSpPr/>
          <p:nvPr/>
        </p:nvCxnSpPr>
        <p:spPr>
          <a:xfrm rot="10800000" flipV="1">
            <a:off x="2465735" y="830233"/>
            <a:ext cx="3096000" cy="393446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오른쪽 화살표 6"/>
          <p:cNvSpPr/>
          <p:nvPr/>
        </p:nvSpPr>
        <p:spPr>
          <a:xfrm>
            <a:off x="2289294" y="1164996"/>
            <a:ext cx="331133" cy="216024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5507836" y="1859058"/>
            <a:ext cx="88838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00" b="1" dirty="0" smtClean="0"/>
              <a:t>Octree </a:t>
            </a:r>
            <a:r>
              <a:rPr lang="ko-KR" altLang="en-US" sz="1000" b="1" dirty="0" smtClean="0"/>
              <a:t>구조</a:t>
            </a:r>
            <a:endParaRPr lang="ko-KR" altLang="en-US" sz="1000" b="1" dirty="0"/>
          </a:p>
        </p:txBody>
      </p:sp>
    </p:spTree>
    <p:extLst>
      <p:ext uri="{BB962C8B-B14F-4D97-AF65-F5344CB8AC3E}">
        <p14:creationId xmlns:p14="http://schemas.microsoft.com/office/powerpoint/2010/main" val="1895749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72916" y="1961213"/>
            <a:ext cx="1974002" cy="12695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rgbClr val="01B4D7"/>
                </a:solidFill>
                <a:latin typeface="+mj-ea"/>
                <a:ea typeface="+mj-ea"/>
              </a:rPr>
              <a:t>Thank You</a:t>
            </a:r>
          </a:p>
          <a:p>
            <a:pPr algn="ctr"/>
            <a:endParaRPr lang="en-US" altLang="ko-KR" sz="1100" b="1" dirty="0" smtClean="0">
              <a:solidFill>
                <a:srgbClr val="01B4D7"/>
              </a:solidFill>
              <a:latin typeface="+mj-ea"/>
              <a:ea typeface="+mj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100" b="1" dirty="0" smtClean="0">
                <a:solidFill>
                  <a:srgbClr val="01B4D7"/>
                </a:solidFill>
                <a:latin typeface="+mj-ea"/>
                <a:ea typeface="+mj-ea"/>
              </a:rPr>
              <a:t>한양대학교 </a:t>
            </a:r>
            <a:r>
              <a:rPr lang="en-US" altLang="ko-KR" sz="1100" b="1" dirty="0" smtClean="0">
                <a:solidFill>
                  <a:srgbClr val="01B4D7"/>
                </a:solidFill>
                <a:latin typeface="+mj-ea"/>
                <a:ea typeface="+mj-ea"/>
              </a:rPr>
              <a:t>ICSL</a:t>
            </a:r>
          </a:p>
          <a:p>
            <a:pPr algn="ctr">
              <a:lnSpc>
                <a:spcPct val="150000"/>
              </a:lnSpc>
            </a:pPr>
            <a:r>
              <a:rPr lang="ko-KR" altLang="en-US" sz="1400" b="1" dirty="0" smtClean="0">
                <a:solidFill>
                  <a:srgbClr val="01B4D7"/>
                </a:solidFill>
                <a:latin typeface="+mj-ea"/>
                <a:ea typeface="+mj-ea"/>
              </a:rPr>
              <a:t>최병찬</a:t>
            </a:r>
            <a:endParaRPr lang="ko-KR" altLang="en-US" sz="1400" b="1" dirty="0">
              <a:solidFill>
                <a:srgbClr val="01B4D7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631091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4572000" y="-308570"/>
            <a:ext cx="0" cy="5672775"/>
          </a:xfrm>
          <a:prstGeom prst="line">
            <a:avLst/>
          </a:prstGeom>
          <a:ln w="19050">
            <a:solidFill>
              <a:srgbClr val="01B4D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/>
          <p:cNvGrpSpPr/>
          <p:nvPr/>
        </p:nvGrpSpPr>
        <p:grpSpPr>
          <a:xfrm>
            <a:off x="3930966" y="282705"/>
            <a:ext cx="1282069" cy="314833"/>
            <a:chOff x="5666195" y="333422"/>
            <a:chExt cx="1282069" cy="314833"/>
          </a:xfrm>
        </p:grpSpPr>
        <p:sp>
          <p:nvSpPr>
            <p:cNvPr id="16" name="모서리가 둥근 직사각형 15"/>
            <p:cNvSpPr/>
            <p:nvPr/>
          </p:nvSpPr>
          <p:spPr>
            <a:xfrm>
              <a:off x="5666195" y="333422"/>
              <a:ext cx="1282069" cy="314833"/>
            </a:xfrm>
            <a:prstGeom prst="roundRect">
              <a:avLst>
                <a:gd name="adj" fmla="val 50000"/>
              </a:avLst>
            </a:prstGeom>
            <a:solidFill>
              <a:srgbClr val="01B4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061533" y="352339"/>
              <a:ext cx="4924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200" dirty="0" smtClean="0">
                  <a:ln>
                    <a:solidFill>
                      <a:schemeClr val="bg1"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+mj-ea"/>
                  <a:ea typeface="+mj-ea"/>
                </a:rPr>
                <a:t>목차</a:t>
              </a:r>
              <a:endParaRPr lang="ko-KR" altLang="en-US" sz="1200" dirty="0">
                <a:ln>
                  <a:solidFill>
                    <a:schemeClr val="bg1"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4303573" y="1478660"/>
            <a:ext cx="3652803" cy="754770"/>
            <a:chOff x="6038802" y="895344"/>
            <a:chExt cx="3652803" cy="754770"/>
          </a:xfrm>
        </p:grpSpPr>
        <p:cxnSp>
          <p:nvCxnSpPr>
            <p:cNvPr id="35" name="직선 연결선 34"/>
            <p:cNvCxnSpPr/>
            <p:nvPr/>
          </p:nvCxnSpPr>
          <p:spPr>
            <a:xfrm flipH="1">
              <a:off x="6315614" y="1272729"/>
              <a:ext cx="632650" cy="0"/>
            </a:xfrm>
            <a:prstGeom prst="line">
              <a:avLst/>
            </a:prstGeom>
            <a:ln w="19050">
              <a:solidFill>
                <a:srgbClr val="01B4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타원 12"/>
            <p:cNvSpPr/>
            <p:nvPr/>
          </p:nvSpPr>
          <p:spPr>
            <a:xfrm>
              <a:off x="6266732" y="1237035"/>
              <a:ext cx="80994" cy="809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30" name="눈물 방울 29"/>
            <p:cNvSpPr/>
            <p:nvPr/>
          </p:nvSpPr>
          <p:spPr>
            <a:xfrm rot="2769021">
              <a:off x="6038689" y="1207003"/>
              <a:ext cx="141285" cy="141059"/>
            </a:xfrm>
            <a:prstGeom prst="teardrop">
              <a:avLst/>
            </a:prstGeom>
            <a:solidFill>
              <a:srgbClr val="01B4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7007060" y="1117563"/>
              <a:ext cx="266508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00" b="1" dirty="0" smtClean="0">
                  <a:ln>
                    <a:solidFill>
                      <a:schemeClr val="bg1">
                        <a:lumMod val="9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+mj-ea"/>
                </a:rPr>
                <a:t>Range Image Representation</a:t>
              </a:r>
              <a:endParaRPr lang="en-US" altLang="ko-KR" sz="9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33" name="모서리가 둥근 직사각형 32"/>
            <p:cNvSpPr/>
            <p:nvPr/>
          </p:nvSpPr>
          <p:spPr>
            <a:xfrm>
              <a:off x="6945865" y="895344"/>
              <a:ext cx="2745740" cy="75477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01B4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1835696" y="2159157"/>
            <a:ext cx="3012757" cy="787868"/>
            <a:chOff x="3570925" y="2161265"/>
            <a:chExt cx="3012757" cy="787868"/>
          </a:xfrm>
        </p:grpSpPr>
        <p:cxnSp>
          <p:nvCxnSpPr>
            <p:cNvPr id="38" name="직선 연결선 37"/>
            <p:cNvCxnSpPr/>
            <p:nvPr/>
          </p:nvCxnSpPr>
          <p:spPr>
            <a:xfrm flipH="1">
              <a:off x="5643607" y="2571748"/>
              <a:ext cx="632650" cy="0"/>
            </a:xfrm>
            <a:prstGeom prst="line">
              <a:avLst/>
            </a:prstGeom>
            <a:ln w="19050">
              <a:solidFill>
                <a:srgbClr val="01B4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타원 21"/>
            <p:cNvSpPr/>
            <p:nvPr/>
          </p:nvSpPr>
          <p:spPr>
            <a:xfrm>
              <a:off x="6266732" y="2531254"/>
              <a:ext cx="80994" cy="809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28" name="눈물 방울 27"/>
            <p:cNvSpPr/>
            <p:nvPr/>
          </p:nvSpPr>
          <p:spPr>
            <a:xfrm rot="13499817">
              <a:off x="6442397" y="2501219"/>
              <a:ext cx="141285" cy="141059"/>
            </a:xfrm>
            <a:prstGeom prst="teardrop">
              <a:avLst/>
            </a:prstGeom>
            <a:solidFill>
              <a:srgbClr val="01B4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608677" y="2161265"/>
              <a:ext cx="1960730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 smtClean="0">
                  <a:ln>
                    <a:solidFill>
                      <a:schemeClr val="bg1">
                        <a:lumMod val="9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+mj-ea"/>
                </a:rPr>
                <a:t>Voxel Map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400" b="1" dirty="0" smtClean="0">
                  <a:ln>
                    <a:solidFill>
                      <a:schemeClr val="bg1">
                        <a:lumMod val="9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+mj-ea"/>
                </a:rPr>
                <a:t>(3D/2D </a:t>
              </a:r>
              <a:r>
                <a:rPr lang="en-US" altLang="ko-KR" sz="1400" b="1" dirty="0" err="1" smtClean="0">
                  <a:ln>
                    <a:solidFill>
                      <a:schemeClr val="bg1">
                        <a:lumMod val="9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+mj-ea"/>
                </a:rPr>
                <a:t>Voxelization</a:t>
              </a:r>
              <a:r>
                <a:rPr lang="en-US" altLang="ko-KR" sz="1400" b="1" dirty="0" smtClean="0">
                  <a:ln>
                    <a:solidFill>
                      <a:schemeClr val="bg1">
                        <a:lumMod val="9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+mj-ea"/>
                </a:rPr>
                <a:t>)</a:t>
              </a:r>
              <a:endParaRPr lang="en-US" altLang="ko-KR" sz="14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45" name="모서리가 둥근 직사각형 44"/>
            <p:cNvSpPr/>
            <p:nvPr/>
          </p:nvSpPr>
          <p:spPr>
            <a:xfrm>
              <a:off x="3570925" y="2194363"/>
              <a:ext cx="2085745" cy="75477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01B4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18" name="Group 28"/>
          <p:cNvGrpSpPr/>
          <p:nvPr/>
        </p:nvGrpSpPr>
        <p:grpSpPr>
          <a:xfrm>
            <a:off x="4306849" y="2918820"/>
            <a:ext cx="2281375" cy="754770"/>
            <a:chOff x="6038802" y="895344"/>
            <a:chExt cx="2281375" cy="754770"/>
          </a:xfrm>
        </p:grpSpPr>
        <p:cxnSp>
          <p:nvCxnSpPr>
            <p:cNvPr id="19" name="직선 연결선 18"/>
            <p:cNvCxnSpPr/>
            <p:nvPr/>
          </p:nvCxnSpPr>
          <p:spPr>
            <a:xfrm flipH="1">
              <a:off x="6315614" y="1272729"/>
              <a:ext cx="632650" cy="0"/>
            </a:xfrm>
            <a:prstGeom prst="line">
              <a:avLst/>
            </a:prstGeom>
            <a:ln w="19050">
              <a:solidFill>
                <a:srgbClr val="01B4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타원 19"/>
            <p:cNvSpPr/>
            <p:nvPr/>
          </p:nvSpPr>
          <p:spPr>
            <a:xfrm>
              <a:off x="6266732" y="1237035"/>
              <a:ext cx="80994" cy="809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21" name="눈물 방울 20"/>
            <p:cNvSpPr/>
            <p:nvPr/>
          </p:nvSpPr>
          <p:spPr>
            <a:xfrm rot="2769021">
              <a:off x="6038689" y="1207003"/>
              <a:ext cx="141285" cy="141059"/>
            </a:xfrm>
            <a:prstGeom prst="teardrop">
              <a:avLst/>
            </a:prstGeom>
            <a:solidFill>
              <a:srgbClr val="01B4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7121981" y="1117563"/>
              <a:ext cx="103669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00" b="1" dirty="0" smtClean="0">
                  <a:ln>
                    <a:solidFill>
                      <a:schemeClr val="bg1">
                        <a:lumMod val="9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+mj-ea"/>
                </a:rPr>
                <a:t>Octo Map</a:t>
              </a:r>
              <a:endParaRPr lang="en-US" altLang="ko-KR" sz="9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24" name="모서리가 둥근 직사각형 23"/>
            <p:cNvSpPr/>
            <p:nvPr/>
          </p:nvSpPr>
          <p:spPr>
            <a:xfrm>
              <a:off x="6945865" y="895344"/>
              <a:ext cx="1374312" cy="75477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01B4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grpSp>
        <p:nvGrpSpPr>
          <p:cNvPr id="42" name="Group 33"/>
          <p:cNvGrpSpPr/>
          <p:nvPr/>
        </p:nvGrpSpPr>
        <p:grpSpPr>
          <a:xfrm>
            <a:off x="1114225" y="981960"/>
            <a:ext cx="3732837" cy="760384"/>
            <a:chOff x="2850845" y="2188749"/>
            <a:chExt cx="3732837" cy="760384"/>
          </a:xfrm>
        </p:grpSpPr>
        <p:cxnSp>
          <p:nvCxnSpPr>
            <p:cNvPr id="43" name="직선 연결선 42"/>
            <p:cNvCxnSpPr/>
            <p:nvPr/>
          </p:nvCxnSpPr>
          <p:spPr>
            <a:xfrm flipH="1">
              <a:off x="5643607" y="2571748"/>
              <a:ext cx="632650" cy="0"/>
            </a:xfrm>
            <a:prstGeom prst="line">
              <a:avLst/>
            </a:prstGeom>
            <a:ln w="19050">
              <a:solidFill>
                <a:srgbClr val="01B4D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타원 43"/>
            <p:cNvSpPr/>
            <p:nvPr/>
          </p:nvSpPr>
          <p:spPr>
            <a:xfrm>
              <a:off x="6266732" y="2531254"/>
              <a:ext cx="80994" cy="8099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46" name="눈물 방울 45"/>
            <p:cNvSpPr/>
            <p:nvPr/>
          </p:nvSpPr>
          <p:spPr>
            <a:xfrm rot="13499817">
              <a:off x="6442397" y="2501219"/>
              <a:ext cx="141285" cy="141059"/>
            </a:xfrm>
            <a:prstGeom prst="teardrop">
              <a:avLst/>
            </a:prstGeom>
            <a:solidFill>
              <a:srgbClr val="01B4D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003585" y="2188749"/>
              <a:ext cx="2487348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ko-KR" sz="1400" b="1" dirty="0" smtClean="0">
                  <a:ln>
                    <a:solidFill>
                      <a:schemeClr val="bg1">
                        <a:lumMod val="9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+mj-ea"/>
                </a:rPr>
                <a:t>Raw 3D LiDAR Point Cloud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ko-KR" sz="1400" b="1" dirty="0" smtClean="0">
                  <a:ln>
                    <a:solidFill>
                      <a:schemeClr val="bg1">
                        <a:lumMod val="95000"/>
                        <a:alpha val="30000"/>
                      </a:schemeClr>
                    </a:solidFill>
                  </a:ln>
                  <a:solidFill>
                    <a:schemeClr val="bg1"/>
                  </a:solidFill>
                  <a:latin typeface="+mj-ea"/>
                </a:rPr>
                <a:t>Dataset Format</a:t>
              </a:r>
            </a:p>
          </p:txBody>
        </p:sp>
        <p:sp>
          <p:nvSpPr>
            <p:cNvPr id="48" name="모서리가 둥근 직사각형 47"/>
            <p:cNvSpPr/>
            <p:nvPr/>
          </p:nvSpPr>
          <p:spPr>
            <a:xfrm>
              <a:off x="2850845" y="2194363"/>
              <a:ext cx="2805825" cy="754770"/>
            </a:xfrm>
            <a:prstGeom prst="roundRect">
              <a:avLst>
                <a:gd name="adj" fmla="val 50000"/>
              </a:avLst>
            </a:prstGeom>
            <a:noFill/>
            <a:ln w="28575">
              <a:solidFill>
                <a:srgbClr val="01B4D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50999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51520" y="123478"/>
            <a:ext cx="8892480" cy="431399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>
              <a:lnSpc>
                <a:spcPts val="2500"/>
              </a:lnSpc>
            </a:pPr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Reference Materials</a:t>
            </a:r>
          </a:p>
          <a:p>
            <a:pPr marL="342900" indent="-342900">
              <a:lnSpc>
                <a:spcPts val="2200"/>
              </a:lnSpc>
              <a:buFont typeface="Wingdings" panose="05000000000000000000" pitchFamily="2" charset="2"/>
              <a:buChar char="v"/>
            </a:pP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Deep Learning for 3D Point Clouds : A Survey</a:t>
            </a:r>
            <a:endParaRPr lang="en-US" altLang="ko-KR" sz="1400" b="1" spc="-30" dirty="0" smtClean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>
              <a:lnSpc>
                <a:spcPts val="2200"/>
              </a:lnSpc>
            </a:pP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    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(IEEE Transactions on Pattern Analysis and Machine Intelligence / </a:t>
            </a:r>
            <a:r>
              <a:rPr lang="en-US" altLang="ko-KR" sz="12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https://ieeexplore.ieee.org/document/9127813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lang="en-US" altLang="ko-KR" sz="1600" b="1" dirty="0" smtClean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ts val="2200"/>
              </a:lnSpc>
              <a:buFont typeface="Wingdings" panose="05000000000000000000" pitchFamily="2" charset="2"/>
              <a:buChar char="v"/>
            </a:pP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Towards a Meaningful 3D Map Using a 3D Lidar and a Camera</a:t>
            </a:r>
            <a:endParaRPr lang="en-US" altLang="ko-KR" sz="1600" b="1" spc="-30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  <a:p>
            <a:pPr>
              <a:lnSpc>
                <a:spcPts val="2200"/>
              </a:lnSpc>
            </a:pP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     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(Sensors / 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https://www.ncbi.nlm.nih.gov/pmc/articles/PMC6111277/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)</a:t>
            </a:r>
          </a:p>
          <a:p>
            <a:pPr marL="342900" indent="-342900">
              <a:lnSpc>
                <a:spcPts val="2200"/>
              </a:lnSpc>
              <a:buFont typeface="Wingdings" panose="05000000000000000000" pitchFamily="2" charset="2"/>
              <a:buChar char="v"/>
            </a:pPr>
            <a:r>
              <a:rPr lang="en-US" altLang="ko-KR" sz="1600" b="1" dirty="0" err="1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OctoMap</a:t>
            </a: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 : An Efficient Probabilistic 3D Mapping Framework Based on Octrees</a:t>
            </a:r>
            <a:endParaRPr lang="en-US" altLang="ko-KR" sz="1600" b="1" spc="-30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  <a:p>
            <a:pPr>
              <a:lnSpc>
                <a:spcPts val="2200"/>
              </a:lnSpc>
            </a:pPr>
            <a:r>
              <a:rPr lang="en-US" altLang="ko-KR" sz="16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     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(Autonomous Robots / </a:t>
            </a:r>
            <a:r>
              <a:rPr lang="en-US" altLang="ko-KR" sz="12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https://link.springer.com/article/10.1007/s10514-012-9321-0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)</a:t>
            </a:r>
            <a:endParaRPr lang="en-US" altLang="ko-KR" sz="1200" b="1" dirty="0" smtClean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ts val="2200"/>
              </a:lnSpc>
              <a:buFont typeface="Wingdings" panose="05000000000000000000" pitchFamily="2" charset="2"/>
              <a:buChar char="v"/>
            </a:pP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LiDAR 3D Objection Detection Methods</a:t>
            </a:r>
          </a:p>
          <a:p>
            <a:pPr>
              <a:lnSpc>
                <a:spcPts val="2200"/>
              </a:lnSpc>
            </a:pP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      (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https</a:t>
            </a:r>
            <a:r>
              <a:rPr lang="en-US" altLang="ko-KR" sz="12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://towardsdatascience.com/lidar-3d-object-detection-methods-f34cf3227aea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)</a:t>
            </a:r>
          </a:p>
          <a:p>
            <a:pPr marL="342900" indent="-342900">
              <a:lnSpc>
                <a:spcPts val="2200"/>
              </a:lnSpc>
              <a:buFont typeface="Wingdings" panose="05000000000000000000" pitchFamily="2" charset="2"/>
              <a:buChar char="v"/>
            </a:pP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Voxel fitting on LiDAR point cloud</a:t>
            </a:r>
            <a:endParaRPr lang="en-US" altLang="ko-KR" sz="16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  <a:p>
            <a:pPr>
              <a:lnSpc>
                <a:spcPts val="2200"/>
              </a:lnSpc>
            </a:pPr>
            <a:r>
              <a:rPr lang="en-US" altLang="ko-KR" sz="16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     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(</a:t>
            </a:r>
            <a:r>
              <a:rPr lang="en-US" altLang="ko-KR" sz="12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https://medium.com/@ghimire.aiesecer/voxel-fitting-on-lidar-point-cloud-713b2c7b1f3d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)</a:t>
            </a:r>
            <a:endParaRPr lang="en-US" altLang="ko-KR" sz="1600" b="1" dirty="0" smtClean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 marL="342900" indent="-342900">
              <a:lnSpc>
                <a:spcPts val="2200"/>
              </a:lnSpc>
              <a:buFont typeface="Wingdings" panose="05000000000000000000" pitchFamily="2" charset="2"/>
              <a:buChar char="v"/>
            </a:pP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LiDAR point-cloud based 3D object detection implementation with </a:t>
            </a:r>
            <a:r>
              <a:rPr lang="en-US" altLang="ko-KR" sz="1600" b="1" dirty="0" err="1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colab</a:t>
            </a:r>
            <a:endParaRPr lang="en-US" altLang="ko-KR" sz="1600" b="1" dirty="0" smtClean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  <a:p>
            <a:pPr>
              <a:lnSpc>
                <a:spcPts val="2200"/>
              </a:lnSpc>
            </a:pP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     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(</a:t>
            </a:r>
            <a:r>
              <a:rPr lang="en-US" altLang="ko-KR" sz="10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  <a:ea typeface="+mj-ea"/>
              </a:rPr>
              <a:t>https://towardsdatascience.com/lidar-point-cloud-based-3d-object-detection-implementation-with-colab-part-1-of-2-e3999ea8fdd4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)</a:t>
            </a:r>
            <a:endParaRPr lang="en-US" altLang="ko-KR" sz="16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  <a:p>
            <a:pPr marL="342900" indent="-342900">
              <a:lnSpc>
                <a:spcPts val="2200"/>
              </a:lnSpc>
              <a:buFont typeface="Wingdings" panose="05000000000000000000" pitchFamily="2" charset="2"/>
              <a:buChar char="v"/>
            </a:pP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Camera-Lidar Projection : Navigating between 2D and 3D</a:t>
            </a:r>
            <a:endParaRPr lang="en-US" altLang="ko-KR" sz="16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  <a:p>
            <a:pPr>
              <a:lnSpc>
                <a:spcPts val="2200"/>
              </a:lnSpc>
            </a:pPr>
            <a:r>
              <a:rPr lang="en-US" altLang="ko-KR" sz="16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     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(</a:t>
            </a:r>
            <a:r>
              <a:rPr lang="en-US" altLang="ko-KR" sz="12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https://medium.com/swlh/camera-lidar-projection-navigating-between-2d-and-3d-911c78167a94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)</a:t>
            </a:r>
            <a:endParaRPr lang="en-US" altLang="ko-KR" sz="16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  <a:p>
            <a:pPr marL="342900" indent="-342900">
              <a:lnSpc>
                <a:spcPts val="2200"/>
              </a:lnSpc>
              <a:buFont typeface="Wingdings" panose="05000000000000000000" pitchFamily="2" charset="2"/>
              <a:buChar char="v"/>
            </a:pPr>
            <a:r>
              <a:rPr lang="ko-KR" altLang="en-US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포인트 </a:t>
            </a:r>
            <a:r>
              <a:rPr lang="ko-KR" altLang="en-US" sz="1600" b="1" dirty="0" err="1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클라우드에서</a:t>
            </a:r>
            <a:r>
              <a:rPr lang="ko-KR" altLang="en-US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 누가 누가 빠른가 </a:t>
            </a:r>
            <a:r>
              <a:rPr lang="en-US" altLang="ko-KR" sz="16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(2) octree</a:t>
            </a:r>
            <a:endParaRPr lang="en-US" altLang="ko-KR" sz="20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  <a:p>
            <a:pPr>
              <a:lnSpc>
                <a:spcPts val="2200"/>
              </a:lnSpc>
            </a:pPr>
            <a:r>
              <a:rPr lang="en-US" altLang="ko-KR" sz="1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      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(</a:t>
            </a:r>
            <a:r>
              <a:rPr lang="en-US" altLang="ko-KR" sz="1200" b="1" dirty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https://laonple.blog.me/221361446531</a:t>
            </a:r>
            <a:r>
              <a:rPr lang="en-US" altLang="ko-KR" sz="12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</a:rPr>
              <a:t>)</a:t>
            </a:r>
            <a:endParaRPr lang="en-US" altLang="ko-KR" sz="1400" b="1" dirty="0" smtClean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  <a:p>
            <a:pPr>
              <a:lnSpc>
                <a:spcPts val="2200"/>
              </a:lnSpc>
            </a:pPr>
            <a:endParaRPr lang="ko-KR" altLang="en-US" sz="16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</a:endParaRPr>
          </a:p>
          <a:p>
            <a:pPr>
              <a:lnSpc>
                <a:spcPts val="2200"/>
              </a:lnSpc>
            </a:pPr>
            <a:endParaRPr lang="ko-KR" altLang="en-US" sz="24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26202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869349" y="2139702"/>
            <a:ext cx="34172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3D LiDAR Point Cloud</a:t>
            </a:r>
          </a:p>
          <a:p>
            <a:pPr algn="ctr"/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Dataset Format</a:t>
            </a:r>
            <a:endParaRPr lang="ko-KR" altLang="en-US" sz="24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6242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857224" y="-177254"/>
            <a:ext cx="0" cy="5614182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857224" y="642924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0484" y="102011"/>
            <a:ext cx="5904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3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Raw 3D LiDAR Point Cloud Data Structure</a:t>
            </a:r>
            <a:endParaRPr lang="ko-KR" altLang="en-US" sz="24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solidFill>
                <a:srgbClr val="282828"/>
              </a:solidFill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3030191" y="803902"/>
                <a:ext cx="5862289" cy="40814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100" b="1" dirty="0" smtClean="0"/>
                  <a:t>[2D LiDAR </a:t>
                </a:r>
                <a:r>
                  <a:rPr lang="ko-KR" altLang="en-US" sz="1100" b="1" dirty="0" smtClean="0"/>
                  <a:t>기본 원리</a:t>
                </a:r>
                <a:r>
                  <a:rPr lang="en-US" altLang="ko-KR" sz="1100" b="1" dirty="0" smtClean="0"/>
                  <a:t>]</a:t>
                </a: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ko-KR" altLang="en-US" sz="1100" b="1" spc="-30" dirty="0" smtClean="0"/>
                  <a:t>레이저 스캐너가 수평으로 </a:t>
                </a:r>
                <a:r>
                  <a:rPr lang="en-US" altLang="ko-KR" sz="1100" b="1" spc="-30" dirty="0" smtClean="0"/>
                  <a:t>360</a:t>
                </a:r>
                <a:r>
                  <a:rPr lang="ko-KR" altLang="en-US" sz="1100" b="1" spc="-30" dirty="0" smtClean="0"/>
                  <a:t>도 회전하면서 반사된 레이저의 이동 거리 시간을 수집하여 </a:t>
                </a:r>
                <a:r>
                  <a:rPr lang="ko-KR" altLang="en-US" sz="1100" b="1" dirty="0" smtClean="0"/>
                  <a:t>주변에 반사된 물체 또는 평면과의 거리를 종합함 </a:t>
                </a:r>
                <a:endParaRPr lang="en-US" altLang="ko-KR" sz="1100" b="1" dirty="0" smtClean="0"/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ko-KR" altLang="en-US" sz="1100" b="1" dirty="0" smtClean="0"/>
                  <a:t>데이터는 주로 </a:t>
                </a:r>
                <a:r>
                  <a:rPr lang="en-US" altLang="ko-KR" sz="1100" b="1" dirty="0" smtClean="0"/>
                  <a:t>1 x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1100" b="1" i="1" smtClean="0">
                            <a:latin typeface="Cambria Math" panose="02040503050406030204" pitchFamily="18" charset="0"/>
                            <a:ea typeface="+mj-ea"/>
                          </a:rPr>
                        </m:ctrlPr>
                      </m:fPr>
                      <m:num>
                        <m:r>
                          <a:rPr lang="en-US" altLang="ko-KR" sz="1100" b="1" i="0" smtClean="0">
                            <a:latin typeface="Cambria Math" panose="02040503050406030204" pitchFamily="18" charset="0"/>
                            <a:ea typeface="+mj-ea"/>
                          </a:rPr>
                          <m:t>𝟑𝟔𝟎</m:t>
                        </m:r>
                      </m:num>
                      <m:den>
                        <m:r>
                          <a:rPr lang="ko-KR" altLang="en-US" sz="1100" b="1" i="0">
                            <a:latin typeface="Cambria Math" panose="02040503050406030204" pitchFamily="18" charset="0"/>
                            <a:ea typeface="+mj-ea"/>
                          </a:rPr>
                          <m:t>분</m:t>
                        </m:r>
                        <m:r>
                          <a:rPr lang="ko-KR" altLang="en-US" sz="1100" b="1" i="0" smtClean="0">
                            <a:latin typeface="Cambria Math" panose="02040503050406030204" pitchFamily="18" charset="0"/>
                            <a:ea typeface="+mj-ea"/>
                          </a:rPr>
                          <m:t>해</m:t>
                        </m:r>
                        <m:r>
                          <a:rPr lang="ko-KR" altLang="en-US" sz="1100" b="1" i="0">
                            <a:latin typeface="Cambria Math" panose="02040503050406030204" pitchFamily="18" charset="0"/>
                            <a:ea typeface="+mj-ea"/>
                          </a:rPr>
                          <m:t>능</m:t>
                        </m:r>
                        <m:r>
                          <a:rPr lang="en-US" altLang="ko-KR" sz="1100" b="1" i="0" smtClean="0">
                            <a:latin typeface="Cambria Math" panose="02040503050406030204" pitchFamily="18" charset="0"/>
                            <a:ea typeface="+mj-ea"/>
                          </a:rPr>
                          <m:t> (</m:t>
                        </m:r>
                        <m:r>
                          <a:rPr lang="en-US" altLang="ko-KR" sz="1100" b="1" i="0" smtClean="0">
                            <a:latin typeface="Cambria Math" panose="02040503050406030204" pitchFamily="18" charset="0"/>
                            <a:ea typeface="+mj-ea"/>
                          </a:rPr>
                          <m:t>𝐀𝐧𝐠𝐮𝐥𝐚𝐫</m:t>
                        </m:r>
                        <m:r>
                          <a:rPr lang="en-US" altLang="ko-KR" sz="1100" b="1" i="0" smtClean="0">
                            <a:latin typeface="Cambria Math" panose="02040503050406030204" pitchFamily="18" charset="0"/>
                            <a:ea typeface="+mj-ea"/>
                          </a:rPr>
                          <m:t> </m:t>
                        </m:r>
                        <m:r>
                          <a:rPr lang="en-US" altLang="ko-KR" sz="1100" b="1" i="0" smtClean="0">
                            <a:latin typeface="Cambria Math" panose="02040503050406030204" pitchFamily="18" charset="0"/>
                            <a:ea typeface="+mj-ea"/>
                          </a:rPr>
                          <m:t>𝐑𝐞𝐬𝐨𝐥𝐮𝐭𝐢𝐨𝐧</m:t>
                        </m:r>
                        <m:r>
                          <a:rPr lang="en-US" altLang="ko-KR" sz="1100" b="1" i="0" smtClean="0">
                            <a:latin typeface="Cambria Math" panose="02040503050406030204" pitchFamily="18" charset="0"/>
                            <a:ea typeface="+mj-ea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altLang="ko-KR" sz="1100" b="1" dirty="0" smtClean="0">
                    <a:latin typeface="+mj-ea"/>
                    <a:ea typeface="+mj-ea"/>
                  </a:rPr>
                  <a:t> </a:t>
                </a:r>
                <a:r>
                  <a:rPr lang="ko-KR" altLang="en-US" sz="1100" b="1" dirty="0" smtClean="0">
                    <a:latin typeface="+mj-ea"/>
                    <a:ea typeface="+mj-ea"/>
                  </a:rPr>
                  <a:t>구조의 배열이며</a:t>
                </a:r>
                <a:r>
                  <a:rPr lang="en-US" altLang="ko-KR" sz="1100" b="1" dirty="0" smtClean="0">
                    <a:latin typeface="+mj-ea"/>
                    <a:ea typeface="+mj-ea"/>
                  </a:rPr>
                  <a:t>, 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100" b="1" dirty="0">
                    <a:latin typeface="+mj-ea"/>
                    <a:ea typeface="+mj-ea"/>
                  </a:rPr>
                  <a:t> </a:t>
                </a:r>
                <a:r>
                  <a:rPr lang="en-US" altLang="ko-KR" sz="1100" b="1" dirty="0" smtClean="0">
                    <a:latin typeface="+mj-ea"/>
                    <a:ea typeface="+mj-ea"/>
                  </a:rPr>
                  <a:t>  </a:t>
                </a:r>
                <a:r>
                  <a:rPr lang="ko-KR" altLang="en-US" sz="1100" b="1" dirty="0" smtClean="0">
                    <a:latin typeface="+mj-ea"/>
                    <a:ea typeface="+mj-ea"/>
                  </a:rPr>
                  <a:t>배열 내에는 </a:t>
                </a:r>
                <a:r>
                  <a:rPr lang="en-US" altLang="ko-KR" sz="1100" b="1" dirty="0" smtClean="0">
                    <a:latin typeface="+mj-ea"/>
                    <a:ea typeface="+mj-ea"/>
                  </a:rPr>
                  <a:t>Intensity (</a:t>
                </a:r>
                <a:r>
                  <a:rPr lang="ko-KR" altLang="en-US" sz="1100" b="1" dirty="0" smtClean="0">
                    <a:latin typeface="+mj-ea"/>
                    <a:ea typeface="+mj-ea"/>
                  </a:rPr>
                  <a:t>반사율</a:t>
                </a:r>
                <a:r>
                  <a:rPr lang="en-US" altLang="ko-KR" sz="1100" b="1" dirty="0" smtClean="0">
                    <a:latin typeface="+mj-ea"/>
                    <a:ea typeface="+mj-ea"/>
                  </a:rPr>
                  <a:t>) </a:t>
                </a:r>
                <a:r>
                  <a:rPr lang="ko-KR" altLang="en-US" sz="1100" b="1" dirty="0" smtClean="0">
                    <a:latin typeface="+mj-ea"/>
                    <a:ea typeface="+mj-ea"/>
                  </a:rPr>
                  <a:t>또는 </a:t>
                </a:r>
                <a:r>
                  <a:rPr lang="ko-KR" altLang="en-US" sz="1100" b="1" dirty="0" err="1" smtClean="0">
                    <a:latin typeface="+mj-ea"/>
                    <a:ea typeface="+mj-ea"/>
                  </a:rPr>
                  <a:t>거리값</a:t>
                </a:r>
                <a:r>
                  <a:rPr lang="ko-KR" altLang="en-US" sz="1100" b="1" dirty="0" smtClean="0">
                    <a:latin typeface="+mj-ea"/>
                    <a:ea typeface="+mj-ea"/>
                  </a:rPr>
                  <a:t> </a:t>
                </a:r>
                <a:r>
                  <a:rPr lang="en-US" altLang="ko-KR" sz="1100" b="1" dirty="0" smtClean="0">
                    <a:latin typeface="+mj-ea"/>
                    <a:ea typeface="+mj-ea"/>
                  </a:rPr>
                  <a:t>(Time of Flight</a:t>
                </a:r>
                <a:r>
                  <a:rPr lang="ko-KR" altLang="en-US" sz="1100" b="1" dirty="0" smtClean="0">
                    <a:latin typeface="+mj-ea"/>
                    <a:ea typeface="+mj-ea"/>
                  </a:rPr>
                  <a:t>에 근거한 </a:t>
                </a:r>
                <a:r>
                  <a:rPr lang="ko-KR" altLang="en-US" sz="1100" b="1" dirty="0" err="1" smtClean="0">
                    <a:latin typeface="+mj-ea"/>
                    <a:ea typeface="+mj-ea"/>
                  </a:rPr>
                  <a:t>거리값</a:t>
                </a:r>
                <a:r>
                  <a:rPr lang="en-US" altLang="ko-KR" sz="1100" b="1" dirty="0" smtClean="0">
                    <a:latin typeface="+mj-ea"/>
                    <a:ea typeface="+mj-ea"/>
                  </a:rPr>
                  <a:t>)</a:t>
                </a:r>
                <a:r>
                  <a:rPr lang="ko-KR" altLang="en-US" sz="1100" b="1" dirty="0" smtClean="0">
                    <a:latin typeface="+mj-ea"/>
                    <a:ea typeface="+mj-ea"/>
                  </a:rPr>
                  <a:t>을 저장함</a:t>
                </a:r>
                <a:endParaRPr lang="en-US" altLang="ko-KR" sz="1100" b="1" dirty="0" smtClean="0">
                  <a:latin typeface="+mj-ea"/>
                  <a:ea typeface="+mj-ea"/>
                </a:endParaRP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endParaRPr lang="en-US" altLang="ko-KR" sz="1100" b="1" dirty="0" smtClean="0"/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ko-KR" altLang="en-US" sz="1100" b="1" dirty="0" smtClean="0"/>
                  <a:t>특징 </a:t>
                </a:r>
                <a:r>
                  <a:rPr lang="en-US" altLang="ko-KR" sz="1100" b="1" dirty="0" smtClean="0"/>
                  <a:t>: 2D LiDAR</a:t>
                </a:r>
                <a:r>
                  <a:rPr lang="ko-KR" altLang="en-US" sz="1100" b="1" dirty="0" smtClean="0"/>
                  <a:t>는 수평 </a:t>
                </a:r>
                <a:r>
                  <a:rPr lang="ko-KR" altLang="en-US" sz="1100" b="1" dirty="0" err="1" smtClean="0"/>
                  <a:t>회전만</a:t>
                </a:r>
                <a:r>
                  <a:rPr lang="ko-KR" altLang="en-US" sz="1100" b="1" dirty="0"/>
                  <a:t> </a:t>
                </a:r>
                <a:r>
                  <a:rPr lang="ko-KR" altLang="en-US" sz="1100" b="1" dirty="0" smtClean="0"/>
                  <a:t>하기 때문에 반사되는 레이저에 따른 거리 측정값은</a:t>
                </a:r>
                <a:endParaRPr lang="en-US" altLang="ko-KR" sz="1100" b="1" dirty="0"/>
              </a:p>
              <a:p>
                <a:pPr>
                  <a:lnSpc>
                    <a:spcPct val="150000"/>
                  </a:lnSpc>
                </a:pPr>
                <a:r>
                  <a:rPr lang="en-US" altLang="ko-KR" sz="1100" b="1" dirty="0" smtClean="0"/>
                  <a:t>            </a:t>
                </a:r>
                <a:r>
                  <a:rPr lang="ko-KR" altLang="en-US" sz="1100" b="1" spc="-80" dirty="0" smtClean="0"/>
                  <a:t>레이저가 소실되지 않는 이상 </a:t>
                </a:r>
                <a:r>
                  <a:rPr lang="en-US" altLang="ko-KR" sz="1000" b="1" spc="-80" dirty="0" smtClean="0"/>
                  <a:t>(</a:t>
                </a:r>
                <a:r>
                  <a:rPr lang="ko-KR" altLang="en-US" sz="1000" b="1" spc="-80" dirty="0" smtClean="0"/>
                  <a:t>소실 시 </a:t>
                </a:r>
                <a:r>
                  <a:rPr lang="en-US" altLang="ko-KR" sz="1000" b="1" spc="-80" dirty="0" smtClean="0"/>
                  <a:t>Max or </a:t>
                </a:r>
                <a:r>
                  <a:rPr lang="en-US" altLang="ko-KR" sz="1000" b="1" spc="-80" dirty="0" err="1" smtClean="0"/>
                  <a:t>NaN</a:t>
                </a:r>
                <a:r>
                  <a:rPr lang="ko-KR" altLang="en-US" sz="1000" b="1" spc="-80" dirty="0" smtClean="0"/>
                  <a:t>로 처리</a:t>
                </a:r>
                <a:r>
                  <a:rPr lang="en-US" altLang="ko-KR" sz="1000" b="1" spc="-80" dirty="0" smtClean="0"/>
                  <a:t>)</a:t>
                </a:r>
                <a:r>
                  <a:rPr lang="ko-KR" altLang="en-US" sz="1100" b="1" spc="-80" dirty="0" smtClean="0"/>
                  <a:t> 회전 방향 순서에 맞춰서 쌓임</a:t>
                </a:r>
                <a:r>
                  <a:rPr lang="en-US" altLang="ko-KR" sz="1100" b="1" spc="-80" dirty="0" smtClean="0"/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100" b="1" dirty="0"/>
                  <a:t> </a:t>
                </a:r>
                <a:r>
                  <a:rPr lang="en-US" altLang="ko-KR" sz="1100" b="1" dirty="0" smtClean="0"/>
                  <a:t>           (‘</a:t>
                </a:r>
                <a:r>
                  <a:rPr lang="en-US" altLang="ko-KR" sz="1100" b="1" dirty="0" smtClean="0">
                    <a:solidFill>
                      <a:srgbClr val="0070C0"/>
                    </a:solidFill>
                  </a:rPr>
                  <a:t>Ordered &amp; Structured Data Structure</a:t>
                </a:r>
                <a:r>
                  <a:rPr lang="en-US" altLang="ko-KR" sz="1100" b="1" dirty="0" smtClean="0"/>
                  <a:t>’)</a:t>
                </a:r>
              </a:p>
              <a:p>
                <a:pPr>
                  <a:lnSpc>
                    <a:spcPct val="150000"/>
                  </a:lnSpc>
                </a:pPr>
                <a:endParaRPr lang="en-US" altLang="ko-KR" sz="1100" b="1" dirty="0"/>
              </a:p>
              <a:p>
                <a:pPr>
                  <a:lnSpc>
                    <a:spcPct val="150000"/>
                  </a:lnSpc>
                </a:pPr>
                <a:endParaRPr lang="en-US" altLang="ko-KR" sz="1100" b="1" dirty="0" smtClean="0"/>
              </a:p>
              <a:p>
                <a:pPr>
                  <a:lnSpc>
                    <a:spcPct val="150000"/>
                  </a:lnSpc>
                </a:pPr>
                <a:endParaRPr lang="en-US" altLang="ko-KR" sz="1100" b="1" dirty="0"/>
              </a:p>
              <a:p>
                <a:pPr>
                  <a:lnSpc>
                    <a:spcPct val="150000"/>
                  </a:lnSpc>
                </a:pPr>
                <a:endParaRPr lang="en-US" altLang="ko-KR" sz="1100" b="1" dirty="0" smtClean="0"/>
              </a:p>
              <a:p>
                <a:pPr>
                  <a:lnSpc>
                    <a:spcPct val="150000"/>
                  </a:lnSpc>
                </a:pPr>
                <a:r>
                  <a:rPr lang="en-US" altLang="ko-KR" sz="1100" b="1" dirty="0" smtClean="0"/>
                  <a:t>            : </a:t>
                </a:r>
                <a:r>
                  <a:rPr lang="en-US" altLang="ko-KR" sz="1100" b="1" spc="-70" dirty="0" smtClean="0"/>
                  <a:t>2D LiDAR</a:t>
                </a:r>
                <a:r>
                  <a:rPr lang="ko-KR" altLang="en-US" sz="1100" b="1" spc="-70" dirty="0" smtClean="0"/>
                  <a:t>는 회전 속도가 높아질수록 </a:t>
                </a:r>
                <a:r>
                  <a:rPr lang="en-US" altLang="ko-KR" sz="1100" b="1" spc="-70" dirty="0" smtClean="0"/>
                  <a:t>1</a:t>
                </a:r>
                <a:r>
                  <a:rPr lang="ko-KR" altLang="en-US" sz="1100" b="1" spc="-70" dirty="0" smtClean="0"/>
                  <a:t>회전에 획득할 수 있는 데이터의 개수가 감소함</a:t>
                </a:r>
                <a:r>
                  <a:rPr lang="en-US" altLang="ko-KR" sz="1100" b="1" spc="-70" dirty="0" smtClean="0"/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100" b="1" dirty="0" smtClean="0"/>
                  <a:t>              </a:t>
                </a:r>
                <a:r>
                  <a:rPr lang="en-US" altLang="ko-KR" sz="900" b="1" dirty="0" smtClean="0"/>
                  <a:t>(</a:t>
                </a:r>
                <a:r>
                  <a:rPr lang="en-US" altLang="ko-KR" sz="9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∵ LiDAR</a:t>
                </a:r>
                <a:r>
                  <a:rPr lang="ko-KR" altLang="en-US" sz="9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가 빠르게 회전할수록 반사된 레이저를 감지하기 힘들기 때문에 </a:t>
                </a:r>
                <a:r>
                  <a:rPr lang="ko-KR" altLang="en-US" sz="900" b="1" dirty="0" err="1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분해능이</a:t>
                </a:r>
                <a:r>
                  <a:rPr lang="ko-KR" altLang="en-US" sz="900" b="1" dirty="0" smtClean="0">
                    <a:latin typeface="맑은 고딕" panose="020B0503020000020004" pitchFamily="50" charset="-127"/>
                    <a:ea typeface="맑은 고딕" panose="020B0503020000020004" pitchFamily="50" charset="-127"/>
                  </a:rPr>
                  <a:t> 감소함</a:t>
                </a:r>
                <a:r>
                  <a:rPr lang="en-US" altLang="ko-KR" sz="900" b="1" dirty="0" smtClean="0"/>
                  <a:t>)</a:t>
                </a:r>
                <a:endParaRPr lang="en-US" altLang="ko-KR" sz="1100" b="1" dirty="0" smtClean="0"/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30191" y="803902"/>
                <a:ext cx="5862289" cy="4081438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그림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7018" y="803902"/>
            <a:ext cx="1880806" cy="4081438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507050"/>
              </p:ext>
            </p:extLst>
          </p:nvPr>
        </p:nvGraphicFramePr>
        <p:xfrm>
          <a:off x="3716665" y="3435846"/>
          <a:ext cx="5175816" cy="457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62636">
                  <a:extLst>
                    <a:ext uri="{9D8B030D-6E8A-4147-A177-3AD203B41FA5}">
                      <a16:colId xmlns:a16="http://schemas.microsoft.com/office/drawing/2014/main" val="3917063720"/>
                    </a:ext>
                  </a:extLst>
                </a:gridCol>
                <a:gridCol w="862636">
                  <a:extLst>
                    <a:ext uri="{9D8B030D-6E8A-4147-A177-3AD203B41FA5}">
                      <a16:colId xmlns:a16="http://schemas.microsoft.com/office/drawing/2014/main" val="1783001115"/>
                    </a:ext>
                  </a:extLst>
                </a:gridCol>
                <a:gridCol w="862636">
                  <a:extLst>
                    <a:ext uri="{9D8B030D-6E8A-4147-A177-3AD203B41FA5}">
                      <a16:colId xmlns:a16="http://schemas.microsoft.com/office/drawing/2014/main" val="86125269"/>
                    </a:ext>
                  </a:extLst>
                </a:gridCol>
                <a:gridCol w="862636">
                  <a:extLst>
                    <a:ext uri="{9D8B030D-6E8A-4147-A177-3AD203B41FA5}">
                      <a16:colId xmlns:a16="http://schemas.microsoft.com/office/drawing/2014/main" val="3969529650"/>
                    </a:ext>
                  </a:extLst>
                </a:gridCol>
                <a:gridCol w="862636">
                  <a:extLst>
                    <a:ext uri="{9D8B030D-6E8A-4147-A177-3AD203B41FA5}">
                      <a16:colId xmlns:a16="http://schemas.microsoft.com/office/drawing/2014/main" val="3503860135"/>
                    </a:ext>
                  </a:extLst>
                </a:gridCol>
                <a:gridCol w="862636">
                  <a:extLst>
                    <a:ext uri="{9D8B030D-6E8A-4147-A177-3AD203B41FA5}">
                      <a16:colId xmlns:a16="http://schemas.microsoft.com/office/drawing/2014/main" val="31756002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800" b="1" dirty="0" smtClean="0"/>
                        <a:t>0</a:t>
                      </a:r>
                      <a:r>
                        <a:rPr lang="ko-KR" altLang="en-US" sz="800" b="1" dirty="0" smtClean="0"/>
                        <a:t>도</a:t>
                      </a:r>
                      <a:endParaRPr lang="en-US" altLang="ko-KR" sz="800" b="1" dirty="0" smtClean="0"/>
                    </a:p>
                    <a:p>
                      <a:pPr algn="ctr" latinLnBrk="1"/>
                      <a:r>
                        <a:rPr lang="ko-KR" altLang="en-US" sz="800" b="1" dirty="0" smtClean="0"/>
                        <a:t>레이저</a:t>
                      </a:r>
                      <a:endParaRPr lang="en-US" altLang="ko-KR" sz="800" b="1" baseline="0" dirty="0" smtClean="0"/>
                    </a:p>
                    <a:p>
                      <a:pPr algn="ctr" latinLnBrk="1"/>
                      <a:r>
                        <a:rPr lang="ko-KR" altLang="en-US" sz="800" b="1" baseline="0" dirty="0" smtClean="0"/>
                        <a:t>거리 측정결과</a:t>
                      </a:r>
                      <a:endParaRPr lang="en-US" altLang="ko-KR" sz="8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1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도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레이저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거리 측정결과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2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도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레이저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거리 측정결과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•  •  •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358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도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레이저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거리 측정결과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359</a:t>
                      </a: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도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레이저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ko-KR" altLang="en-US" sz="8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/>
                          <a:ea typeface="맑은 고딕" panose="020B0503020000020004" pitchFamily="50" charset="-127"/>
                          <a:cs typeface="+mn-cs"/>
                        </a:rPr>
                        <a:t>거리 측정결과</a:t>
                      </a:r>
                      <a:endParaRPr kumimoji="0" lang="en-US" altLang="ko-KR" sz="8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3393325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3635896" y="3918687"/>
            <a:ext cx="352372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 smtClean="0">
                <a:solidFill>
                  <a:srgbClr val="00B050"/>
                </a:solidFill>
              </a:rPr>
              <a:t>(</a:t>
            </a:r>
            <a:r>
              <a:rPr lang="en-US" altLang="ko-KR" sz="900" b="1" dirty="0" smtClean="0">
                <a:solidFill>
                  <a:srgbClr val="00B05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900" b="1" dirty="0" smtClean="0">
                <a:solidFill>
                  <a:srgbClr val="00B050"/>
                </a:solidFill>
              </a:rPr>
              <a:t>예시 </a:t>
            </a:r>
            <a:r>
              <a:rPr lang="en-US" altLang="ko-KR" sz="900" b="1" dirty="0" smtClean="0">
                <a:solidFill>
                  <a:srgbClr val="00B050"/>
                </a:solidFill>
              </a:rPr>
              <a:t>: 1</a:t>
            </a:r>
            <a:r>
              <a:rPr lang="ko-KR" altLang="en-US" sz="900" b="1" dirty="0" smtClean="0">
                <a:solidFill>
                  <a:srgbClr val="00B050"/>
                </a:solidFill>
              </a:rPr>
              <a:t>회전 </a:t>
            </a:r>
            <a:r>
              <a:rPr lang="ko-KR" altLang="en-US" sz="900" b="1" dirty="0" err="1" smtClean="0">
                <a:solidFill>
                  <a:srgbClr val="00B050"/>
                </a:solidFill>
              </a:rPr>
              <a:t>분해능</a:t>
            </a:r>
            <a:r>
              <a:rPr lang="ko-KR" altLang="en-US" sz="900" b="1" dirty="0" smtClean="0">
                <a:solidFill>
                  <a:srgbClr val="00B050"/>
                </a:solidFill>
              </a:rPr>
              <a:t> </a:t>
            </a:r>
            <a:r>
              <a:rPr lang="en-US" altLang="ko-KR" sz="900" b="1" dirty="0" smtClean="0">
                <a:solidFill>
                  <a:srgbClr val="00B050"/>
                </a:solidFill>
              </a:rPr>
              <a:t>1</a:t>
            </a:r>
            <a:r>
              <a:rPr lang="ko-KR" altLang="en-US" sz="900" b="1" dirty="0" smtClean="0">
                <a:solidFill>
                  <a:srgbClr val="00B050"/>
                </a:solidFill>
              </a:rPr>
              <a:t>도 → </a:t>
            </a:r>
            <a:r>
              <a:rPr lang="en-US" altLang="ko-KR" sz="900" b="1" dirty="0" smtClean="0">
                <a:solidFill>
                  <a:srgbClr val="00B050"/>
                </a:solidFill>
              </a:rPr>
              <a:t>1</a:t>
            </a:r>
            <a:r>
              <a:rPr lang="ko-KR" altLang="en-US" sz="900" b="1" dirty="0" smtClean="0">
                <a:solidFill>
                  <a:srgbClr val="00B050"/>
                </a:solidFill>
              </a:rPr>
              <a:t>회전 </a:t>
            </a:r>
            <a:r>
              <a:rPr lang="en-US" altLang="ko-KR" sz="900" b="1" dirty="0" smtClean="0">
                <a:solidFill>
                  <a:srgbClr val="00B050"/>
                </a:solidFill>
              </a:rPr>
              <a:t>1 x 360 </a:t>
            </a:r>
            <a:r>
              <a:rPr lang="ko-KR" altLang="en-US" sz="900" b="1" dirty="0" smtClean="0">
                <a:solidFill>
                  <a:srgbClr val="00B050"/>
                </a:solidFill>
              </a:rPr>
              <a:t>거리 데이터 측정</a:t>
            </a:r>
            <a:r>
              <a:rPr lang="en-US" altLang="ko-KR" sz="900" b="1" dirty="0" smtClean="0">
                <a:solidFill>
                  <a:srgbClr val="00B050"/>
                </a:solidFill>
              </a:rPr>
              <a:t>)</a:t>
            </a:r>
            <a:endParaRPr lang="ko-KR" altLang="en-US" sz="900" b="1" dirty="0">
              <a:solidFill>
                <a:srgbClr val="00B05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83200" y="4885340"/>
            <a:ext cx="18934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b="1" dirty="0">
                <a:solidFill>
                  <a:srgbClr val="0070C0"/>
                </a:solidFill>
              </a:rPr>
              <a:t>https://en.wikipedia.org/wiki/Lidar</a:t>
            </a:r>
            <a:endParaRPr lang="ko-KR" altLang="en-US" sz="8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154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857224" y="-177254"/>
            <a:ext cx="0" cy="5614182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857224" y="642924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0484" y="102011"/>
            <a:ext cx="5904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3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Raw 3D LiDAR Point Cloud Data Structure</a:t>
            </a:r>
            <a:endParaRPr lang="ko-KR" altLang="en-US" sz="24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solidFill>
                <a:srgbClr val="282828"/>
              </a:solidFill>
              <a:latin typeface="+mj-ea"/>
              <a:ea typeface="+mj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2" name="TextBox 71"/>
              <p:cNvSpPr txBox="1"/>
              <p:nvPr/>
            </p:nvSpPr>
            <p:spPr>
              <a:xfrm>
                <a:off x="971601" y="3222155"/>
                <a:ext cx="7920880" cy="16538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ko-KR" sz="1100" b="1" dirty="0" smtClean="0"/>
                  <a:t>[3D LiDAR </a:t>
                </a:r>
                <a:r>
                  <a:rPr lang="ko-KR" altLang="en-US" sz="1100" b="1" dirty="0" smtClean="0"/>
                  <a:t>기본 원리</a:t>
                </a:r>
                <a:r>
                  <a:rPr lang="en-US" altLang="ko-KR" sz="1100" b="1" dirty="0" smtClean="0"/>
                  <a:t>]</a:t>
                </a:r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ko-KR" altLang="en-US" sz="1100" b="1" spc="-40" dirty="0" smtClean="0"/>
                  <a:t>레이저 스캐너가 </a:t>
                </a:r>
                <a:r>
                  <a:rPr lang="ko-KR" altLang="en-US" sz="1100" b="1" spc="-40" dirty="0" smtClean="0">
                    <a:solidFill>
                      <a:srgbClr val="0070C0"/>
                    </a:solidFill>
                  </a:rPr>
                  <a:t>수평으로 </a:t>
                </a:r>
                <a:r>
                  <a:rPr lang="en-US" altLang="ko-KR" sz="1100" b="1" spc="-40" dirty="0" smtClean="0">
                    <a:solidFill>
                      <a:srgbClr val="0070C0"/>
                    </a:solidFill>
                  </a:rPr>
                  <a:t>360</a:t>
                </a:r>
                <a:r>
                  <a:rPr lang="ko-KR" altLang="en-US" sz="1100" b="1" spc="-40" dirty="0" smtClean="0">
                    <a:solidFill>
                      <a:srgbClr val="0070C0"/>
                    </a:solidFill>
                  </a:rPr>
                  <a:t>도 </a:t>
                </a:r>
                <a:r>
                  <a:rPr lang="en-US" altLang="ko-KR" sz="1100" b="1" spc="-40" dirty="0" smtClean="0">
                    <a:solidFill>
                      <a:srgbClr val="0070C0"/>
                    </a:solidFill>
                  </a:rPr>
                  <a:t>+ </a:t>
                </a:r>
                <a:r>
                  <a:rPr lang="ko-KR" altLang="en-US" sz="1100" b="1" spc="-40" dirty="0" smtClean="0">
                    <a:solidFill>
                      <a:srgbClr val="0070C0"/>
                    </a:solidFill>
                  </a:rPr>
                  <a:t>수직으로 </a:t>
                </a:r>
                <a:r>
                  <a:rPr lang="en-US" altLang="ko-KR" sz="1100" b="1" spc="-40" dirty="0" smtClean="0">
                    <a:solidFill>
                      <a:srgbClr val="0070C0"/>
                    </a:solidFill>
                  </a:rPr>
                  <a:t>N</a:t>
                </a:r>
                <a:r>
                  <a:rPr lang="ko-KR" altLang="en-US" sz="1100" b="1" spc="-40" dirty="0" smtClean="0">
                    <a:solidFill>
                      <a:srgbClr val="0070C0"/>
                    </a:solidFill>
                  </a:rPr>
                  <a:t>개의 채널</a:t>
                </a:r>
                <a:r>
                  <a:rPr lang="ko-KR" altLang="en-US" sz="1100" b="1" spc="-40" dirty="0" smtClean="0"/>
                  <a:t>로 레이저를 발사하여 반사된 레이저의 이동 거리 시간을 수집하여 </a:t>
                </a:r>
                <a:r>
                  <a:rPr lang="ko-KR" altLang="en-US" sz="1100" b="1" dirty="0" smtClean="0"/>
                  <a:t>주변에 반사된 물체 또는 평면과의 거리를 종합함</a:t>
                </a:r>
                <a:endParaRPr lang="en-US" altLang="ko-KR" sz="1100" b="1" dirty="0" smtClean="0"/>
              </a:p>
              <a:p>
                <a:pPr marL="171450" indent="-171450">
                  <a:lnSpc>
                    <a:spcPct val="150000"/>
                  </a:lnSpc>
                  <a:buFont typeface="Wingdings" panose="05000000000000000000" pitchFamily="2" charset="2"/>
                  <a:buChar char="v"/>
                </a:pPr>
                <a:r>
                  <a:rPr lang="en-US" altLang="ko-KR" sz="1100" b="1" dirty="0" smtClean="0"/>
                  <a:t>3D LiDAR</a:t>
                </a:r>
                <a:r>
                  <a:rPr lang="ko-KR" altLang="en-US" sz="1100" b="1" dirty="0" smtClean="0"/>
                  <a:t>의 경우 </a:t>
                </a:r>
                <a:r>
                  <a:rPr lang="en-US" altLang="ko-KR" sz="1100" b="1" dirty="0" smtClean="0"/>
                  <a:t>1</a:t>
                </a:r>
                <a:r>
                  <a:rPr lang="ko-KR" altLang="en-US" sz="1100" b="1" dirty="0" smtClean="0"/>
                  <a:t>회전 최대 인식 </a:t>
                </a:r>
                <a:r>
                  <a:rPr lang="ko-KR" altLang="en-US" sz="1100" b="1" dirty="0" err="1" smtClean="0"/>
                  <a:t>데이터량은</a:t>
                </a:r>
                <a:r>
                  <a:rPr lang="ko-KR" altLang="en-US" sz="1100" b="1" dirty="0" smtClean="0"/>
                  <a:t> </a:t>
                </a:r>
                <a:r>
                  <a:rPr lang="en-US" altLang="ko-KR" sz="1100" b="1" dirty="0"/>
                  <a:t>1 x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1100" b="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100" b="1">
                            <a:latin typeface="Cambria Math" panose="02040503050406030204" pitchFamily="18" charset="0"/>
                          </a:rPr>
                          <m:t>𝟑𝟔𝟎</m:t>
                        </m:r>
                      </m:num>
                      <m:den>
                        <m:r>
                          <a:rPr lang="ko-KR" altLang="en-US" sz="1100" b="1">
                            <a:latin typeface="Cambria Math" panose="02040503050406030204" pitchFamily="18" charset="0"/>
                          </a:rPr>
                          <m:t>분해능</m:t>
                        </m:r>
                        <m:r>
                          <a:rPr lang="en-US" altLang="ko-KR" sz="1100" b="1">
                            <a:latin typeface="Cambria Math" panose="02040503050406030204" pitchFamily="18" charset="0"/>
                          </a:rPr>
                          <m:t> (</m:t>
                        </m:r>
                        <m:r>
                          <a:rPr lang="en-US" altLang="ko-KR" sz="1100" b="1">
                            <a:latin typeface="Cambria Math" panose="02040503050406030204" pitchFamily="18" charset="0"/>
                          </a:rPr>
                          <m:t>𝐀𝐧𝐠𝐮𝐥𝐚𝐫</m:t>
                        </m:r>
                        <m:r>
                          <a:rPr lang="en-US" altLang="ko-KR" sz="1100" b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altLang="ko-KR" sz="1100" b="1">
                            <a:latin typeface="Cambria Math" panose="02040503050406030204" pitchFamily="18" charset="0"/>
                          </a:rPr>
                          <m:t>𝐑𝐞𝐬𝐨𝐥𝐮𝐭𝐢𝐨𝐧</m:t>
                        </m:r>
                        <m:r>
                          <a:rPr lang="en-US" altLang="ko-KR" sz="1100" b="1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altLang="ko-KR" sz="1100" b="1" dirty="0" smtClean="0"/>
                  <a:t> x Channel </a:t>
                </a:r>
                <a:r>
                  <a:rPr lang="ko-KR" altLang="en-US" sz="1100" b="1" dirty="0" smtClean="0"/>
                  <a:t>개수임</a:t>
                </a:r>
                <a:r>
                  <a:rPr lang="en-US" altLang="ko-KR" sz="1100" b="1" dirty="0" smtClean="0"/>
                  <a:t>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ko-KR" sz="1100" b="1" dirty="0"/>
                  <a:t> </a:t>
                </a:r>
                <a:r>
                  <a:rPr lang="en-US" altLang="ko-KR" sz="1100" b="1" dirty="0" smtClean="0"/>
                  <a:t>   (</a:t>
                </a:r>
                <a:r>
                  <a:rPr lang="ko-KR" altLang="en-US" sz="1100" b="1" dirty="0" smtClean="0"/>
                  <a:t>예시 </a:t>
                </a:r>
                <a:r>
                  <a:rPr lang="en-US" altLang="ko-KR" sz="1100" b="1" dirty="0" smtClean="0"/>
                  <a:t>: KITTI </a:t>
                </a:r>
                <a:r>
                  <a:rPr lang="ko-KR" altLang="en-US" sz="1100" b="1" dirty="0" err="1" smtClean="0"/>
                  <a:t>데이터셋</a:t>
                </a:r>
                <a:r>
                  <a:rPr lang="ko-KR" altLang="en-US" sz="1100" b="1" dirty="0" smtClean="0"/>
                  <a:t> </a:t>
                </a:r>
                <a:r>
                  <a:rPr lang="en-US" altLang="ko-KR" sz="1100" b="1" dirty="0" smtClean="0"/>
                  <a:t>– </a:t>
                </a:r>
                <a:r>
                  <a:rPr lang="en-US" altLang="ko-KR" sz="1100" b="1" dirty="0" err="1" smtClean="0"/>
                  <a:t>Velodyne</a:t>
                </a:r>
                <a:r>
                  <a:rPr lang="en-US" altLang="ko-KR" sz="1100" b="1" dirty="0" smtClean="0"/>
                  <a:t> HDL 64E : </a:t>
                </a:r>
                <a:r>
                  <a:rPr lang="en-US" altLang="ko-KR" sz="1100" b="1" dirty="0"/>
                  <a:t>1 x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altLang="ko-KR" sz="1100" b="1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ko-KR" sz="1100" b="1">
                            <a:latin typeface="Cambria Math" panose="02040503050406030204" pitchFamily="18" charset="0"/>
                          </a:rPr>
                          <m:t>𝟑𝟔𝟎</m:t>
                        </m:r>
                      </m:num>
                      <m:den>
                        <m:r>
                          <a:rPr lang="en-US" altLang="ko-KR" sz="1100" b="1" i="0" smtClean="0">
                            <a:latin typeface="Cambria Math" panose="02040503050406030204" pitchFamily="18" charset="0"/>
                          </a:rPr>
                          <m:t>𝟎</m:t>
                        </m:r>
                        <m:r>
                          <a:rPr lang="en-US" altLang="ko-KR" sz="1100" b="1" i="0" smtClean="0">
                            <a:latin typeface="Cambria Math" panose="02040503050406030204" pitchFamily="18" charset="0"/>
                          </a:rPr>
                          <m:t>.</m:t>
                        </m:r>
                        <m:r>
                          <a:rPr lang="en-US" altLang="ko-KR" sz="1100" b="1" i="0" smtClean="0">
                            <a:latin typeface="Cambria Math" panose="02040503050406030204" pitchFamily="18" charset="0"/>
                          </a:rPr>
                          <m:t>𝟎𝟖</m:t>
                        </m:r>
                      </m:den>
                    </m:f>
                  </m:oMath>
                </a14:m>
                <a:r>
                  <a:rPr lang="en-US" altLang="ko-KR" sz="1100" b="1" dirty="0"/>
                  <a:t> x </a:t>
                </a:r>
                <a:r>
                  <a:rPr lang="en-US" altLang="ko-KR" sz="1100" b="1" dirty="0" smtClean="0"/>
                  <a:t>64 = 288000 → 1</a:t>
                </a:r>
                <a:r>
                  <a:rPr lang="ko-KR" altLang="en-US" sz="1100" b="1" dirty="0" smtClean="0"/>
                  <a:t>회전</a:t>
                </a:r>
                <a:r>
                  <a:rPr lang="en-US" altLang="ko-KR" sz="1100" b="1" dirty="0"/>
                  <a:t> </a:t>
                </a:r>
                <a:r>
                  <a:rPr lang="ko-KR" altLang="en-US" sz="1100" b="1" dirty="0" smtClean="0"/>
                  <a:t>최대 </a:t>
                </a:r>
                <a:r>
                  <a:rPr lang="en-US" altLang="ko-KR" sz="1100" b="1" dirty="0" smtClean="0"/>
                  <a:t>288000</a:t>
                </a:r>
                <a:r>
                  <a:rPr lang="ko-KR" altLang="en-US" sz="1100" b="1" dirty="0" smtClean="0"/>
                  <a:t>개 데이터 수집</a:t>
                </a:r>
                <a:r>
                  <a:rPr lang="en-US" altLang="ko-KR" sz="1100" b="1" dirty="0" smtClean="0"/>
                  <a:t>)</a:t>
                </a:r>
              </a:p>
            </p:txBody>
          </p:sp>
        </mc:Choice>
        <mc:Fallback xmlns="">
          <p:sp>
            <p:nvSpPr>
              <p:cNvPr id="72" name="TextBox 7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1" y="3222155"/>
                <a:ext cx="7920880" cy="1653851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3D LiDAR Scann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47760" y="746050"/>
            <a:ext cx="4261077" cy="239685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734664" y="2870815"/>
            <a:ext cx="23262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rgbClr val="0070C0"/>
                </a:solidFill>
              </a:rPr>
              <a:t>3-D LiDAR Sensor | R2300 Multi-Layer Scanner | </a:t>
            </a:r>
            <a:r>
              <a:rPr lang="en-US" altLang="ko-KR" sz="600" b="1" dirty="0" smtClean="0">
                <a:solidFill>
                  <a:srgbClr val="0070C0"/>
                </a:solidFill>
              </a:rPr>
              <a:t>Overview</a:t>
            </a:r>
          </a:p>
          <a:p>
            <a:r>
              <a:rPr lang="en-US" altLang="ko-KR" sz="600" b="1" dirty="0" smtClean="0">
                <a:solidFill>
                  <a:srgbClr val="0070C0"/>
                </a:solidFill>
              </a:rPr>
              <a:t>https</a:t>
            </a:r>
            <a:r>
              <a:rPr lang="en-US" altLang="ko-KR" sz="600" b="1" dirty="0">
                <a:solidFill>
                  <a:srgbClr val="0070C0"/>
                </a:solidFill>
              </a:rPr>
              <a:t>://www.youtube.com/watch?v=-qQgvJ6FJdc</a:t>
            </a:r>
            <a:endParaRPr lang="ko-KR" altLang="en-US" sz="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1749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857224" y="-177254"/>
            <a:ext cx="0" cy="5614182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857224" y="642924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0484" y="102011"/>
            <a:ext cx="5904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3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Raw 3D LiDAR Point Cloud Data Structure</a:t>
            </a:r>
            <a:endParaRPr lang="ko-KR" altLang="en-US" sz="24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solidFill>
                <a:srgbClr val="282828"/>
              </a:solidFill>
              <a:latin typeface="+mj-ea"/>
              <a:ea typeface="+mj-ea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971601" y="2558174"/>
            <a:ext cx="7920880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[3D LiDAR </a:t>
            </a:r>
            <a:r>
              <a:rPr lang="ko-KR" altLang="en-US" sz="1100" b="1" dirty="0" err="1" smtClean="0"/>
              <a:t>데이터셋</a:t>
            </a:r>
            <a:r>
              <a:rPr lang="ko-KR" altLang="en-US" sz="1100" b="1" dirty="0" smtClean="0"/>
              <a:t> 구조</a:t>
            </a:r>
            <a:r>
              <a:rPr lang="en-US" altLang="ko-KR" sz="1100" b="1" dirty="0" smtClean="0"/>
              <a:t>]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 smtClean="0"/>
              <a:t>레이저 스캐너가 수평 </a:t>
            </a:r>
            <a:r>
              <a:rPr lang="en-US" altLang="ko-KR" sz="1100" b="1" dirty="0" smtClean="0"/>
              <a:t>+ </a:t>
            </a:r>
            <a:r>
              <a:rPr lang="ko-KR" altLang="en-US" sz="1100" b="1" dirty="0" smtClean="0"/>
              <a:t>수직 이동을 모두 하기 때문에 </a:t>
            </a:r>
            <a:r>
              <a:rPr lang="en-US" altLang="ko-KR" sz="1100" b="1" dirty="0" smtClean="0"/>
              <a:t>2D LiDAR</a:t>
            </a:r>
            <a:r>
              <a:rPr lang="ko-KR" altLang="en-US" sz="1100" b="1" dirty="0" smtClean="0"/>
              <a:t>와 다르게 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반사된 레이저가 발사된 최초의 수평 각도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, 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수직 각도로 들어올 보장이 없음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. (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레이저를 발사한 순간 이미 수직 각도가 변하기 때문임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.)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spc="-30" dirty="0" smtClean="0"/>
              <a:t>그러므로 </a:t>
            </a:r>
            <a:r>
              <a:rPr lang="en-US" altLang="ko-KR" sz="1100" b="1" spc="-30" dirty="0" smtClean="0"/>
              <a:t>3D LiDAR</a:t>
            </a:r>
            <a:r>
              <a:rPr lang="ko-KR" altLang="en-US" sz="1100" b="1" spc="-30" dirty="0" smtClean="0"/>
              <a:t>는 입력된 데이터의 순서대로 데이터를 쌓으면 </a:t>
            </a:r>
            <a:r>
              <a:rPr lang="en-US" altLang="ko-KR" sz="1100" b="1" spc="-30" dirty="0" smtClean="0"/>
              <a:t>2D LiDAR</a:t>
            </a:r>
            <a:r>
              <a:rPr lang="ko-KR" altLang="en-US" sz="1100" b="1" spc="-30" dirty="0" smtClean="0"/>
              <a:t>와 달리 </a:t>
            </a:r>
            <a:r>
              <a:rPr lang="ko-KR" altLang="en-US" sz="1100" b="1" spc="-30" dirty="0" smtClean="0">
                <a:solidFill>
                  <a:srgbClr val="FF0000"/>
                </a:solidFill>
              </a:rPr>
              <a:t>레이저 스캔의 각도에 맞춰서 데이터를 </a:t>
            </a:r>
            <a:r>
              <a:rPr lang="ko-KR" altLang="en-US" sz="1100" b="1" spc="-20" dirty="0" smtClean="0">
                <a:solidFill>
                  <a:srgbClr val="FF0000"/>
                </a:solidFill>
              </a:rPr>
              <a:t>구성할 수 없음</a:t>
            </a:r>
            <a:r>
              <a:rPr lang="en-US" altLang="ko-KR" sz="1100" b="1" spc="-20" dirty="0" smtClean="0">
                <a:solidFill>
                  <a:srgbClr val="FF0000"/>
                </a:solidFill>
              </a:rPr>
              <a:t>.</a:t>
            </a:r>
            <a:r>
              <a:rPr lang="en-US" altLang="ko-KR" sz="1100" b="1" spc="-20" dirty="0" smtClean="0"/>
              <a:t> 3D LiDAR Point Cloud</a:t>
            </a:r>
            <a:r>
              <a:rPr lang="ko-KR" altLang="en-US" sz="1100" b="1" spc="-20" dirty="0" smtClean="0"/>
              <a:t>는 발사한 레이저 스캔의 각도나 </a:t>
            </a:r>
            <a:r>
              <a:rPr lang="en-US" altLang="ko-KR" sz="1100" b="1" spc="-20" dirty="0" smtClean="0"/>
              <a:t>Channel </a:t>
            </a:r>
            <a:r>
              <a:rPr lang="ko-KR" altLang="en-US" sz="1100" b="1" spc="-20" dirty="0" smtClean="0"/>
              <a:t>기준으로 데이터를 구성하는 것이 아닌 </a:t>
            </a:r>
            <a:r>
              <a:rPr lang="ko-KR" altLang="en-US" sz="1100" b="1" dirty="0" smtClean="0"/>
              <a:t>단순 입력 순서로 구성하기 때문에 </a:t>
            </a:r>
            <a:r>
              <a:rPr lang="en-US" altLang="ko-KR" sz="1100" b="1" dirty="0" smtClean="0"/>
              <a:t>‘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Unordered &amp; Unstructured Data Structure</a:t>
            </a:r>
            <a:r>
              <a:rPr lang="en-US" altLang="ko-KR" sz="1100" b="1" dirty="0" smtClean="0"/>
              <a:t>’</a:t>
            </a:r>
            <a:r>
              <a:rPr lang="ko-KR" altLang="en-US" sz="1100" b="1" dirty="0" smtClean="0"/>
              <a:t>를 </a:t>
            </a:r>
            <a:r>
              <a:rPr lang="ko-KR" altLang="en-US" sz="1100" b="1" dirty="0" err="1" smtClean="0"/>
              <a:t>가지게됨</a:t>
            </a:r>
            <a:r>
              <a:rPr lang="en-US" altLang="ko-KR" sz="1100" b="1" dirty="0" smtClean="0"/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3D LiDAR</a:t>
            </a:r>
            <a:r>
              <a:rPr lang="ko-KR" altLang="en-US" sz="1100" b="1" dirty="0" smtClean="0"/>
              <a:t>의 각 데이터는 입력 순서대로 반사되어 인식된 레이저 스캔의 </a:t>
            </a:r>
            <a:r>
              <a:rPr lang="en-US" altLang="ko-KR" sz="1100" b="1" dirty="0" smtClean="0"/>
              <a:t>LiDAR </a:t>
            </a:r>
            <a:r>
              <a:rPr lang="ko-KR" altLang="en-US" sz="1100" b="1" dirty="0" err="1" smtClean="0"/>
              <a:t>좌표계상</a:t>
            </a:r>
            <a:r>
              <a:rPr lang="ko-KR" altLang="en-US" sz="1100" b="1" dirty="0" smtClean="0"/>
              <a:t> 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반사된 지점의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X, Y, Z 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위치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(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또는 </a:t>
            </a:r>
            <a:r>
              <a:rPr lang="ko-KR" altLang="en-US" sz="1100" b="1" dirty="0" err="1" smtClean="0">
                <a:solidFill>
                  <a:srgbClr val="0070C0"/>
                </a:solidFill>
              </a:rPr>
              <a:t>각좌표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(</a:t>
            </a:r>
            <a:r>
              <a:rPr lang="el-GR" altLang="ko-KR" sz="1100" b="1" dirty="0" smtClean="0">
                <a:solidFill>
                  <a:srgbClr val="0070C0"/>
                </a:solidFill>
                <a:ea typeface="맑은 고딕" panose="020B0503020000020004" pitchFamily="50" charset="-127"/>
              </a:rPr>
              <a:t>θ</a:t>
            </a:r>
            <a:r>
              <a:rPr lang="en-US" altLang="ko-KR" sz="1100" b="1" dirty="0" smtClean="0">
                <a:solidFill>
                  <a:srgbClr val="0070C0"/>
                </a:solidFill>
                <a:ea typeface="맑은 고딕" panose="020B0503020000020004" pitchFamily="50" charset="-127"/>
              </a:rPr>
              <a:t>, </a:t>
            </a:r>
            <a:r>
              <a:rPr lang="el-GR" altLang="ko-KR" sz="1100" b="1" dirty="0" smtClean="0">
                <a:solidFill>
                  <a:srgbClr val="0070C0"/>
                </a:solidFill>
                <a:ea typeface="맑은 고딕" panose="020B0503020000020004" pitchFamily="50" charset="-127"/>
              </a:rPr>
              <a:t>Φ</a:t>
            </a:r>
            <a:r>
              <a:rPr lang="en-US" altLang="ko-KR" sz="1100" b="1" dirty="0" smtClean="0">
                <a:solidFill>
                  <a:srgbClr val="0070C0"/>
                </a:solidFill>
                <a:ea typeface="맑은 고딕" panose="020B0503020000020004" pitchFamily="50" charset="-127"/>
              </a:rPr>
              <a:t>,  r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))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+ 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반사율 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(Intensity)</a:t>
            </a:r>
            <a:r>
              <a:rPr lang="ko-KR" altLang="en-US" sz="1100" b="1" dirty="0" smtClean="0">
                <a:solidFill>
                  <a:srgbClr val="0070C0"/>
                </a:solidFill>
              </a:rPr>
              <a:t>로 구성됨</a:t>
            </a:r>
            <a:r>
              <a:rPr lang="en-US" altLang="ko-KR" sz="1100" b="1" dirty="0" smtClean="0">
                <a:solidFill>
                  <a:srgbClr val="0070C0"/>
                </a:solidFill>
              </a:rPr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spc="-50" dirty="0" smtClean="0"/>
              <a:t>단순히 </a:t>
            </a:r>
            <a:r>
              <a:rPr lang="en-US" altLang="ko-KR" sz="1100" b="1" spc="-50" dirty="0" smtClean="0"/>
              <a:t>1</a:t>
            </a:r>
            <a:r>
              <a:rPr lang="ko-KR" altLang="en-US" sz="1100" b="1" spc="-50" dirty="0" smtClean="0"/>
              <a:t>회 회전 동안 입력된 데이터를 순서대로 쌓기만 하기 때문에 </a:t>
            </a:r>
            <a:r>
              <a:rPr lang="ko-KR" altLang="en-US" sz="1100" b="1" spc="-50" dirty="0" smtClean="0">
                <a:solidFill>
                  <a:srgbClr val="FF0000"/>
                </a:solidFill>
              </a:rPr>
              <a:t>매 </a:t>
            </a:r>
            <a:r>
              <a:rPr lang="ko-KR" altLang="en-US" sz="1100" b="1" spc="-50" dirty="0" err="1" smtClean="0">
                <a:solidFill>
                  <a:srgbClr val="FF0000"/>
                </a:solidFill>
              </a:rPr>
              <a:t>회전마다</a:t>
            </a:r>
            <a:r>
              <a:rPr lang="ko-KR" altLang="en-US" sz="1100" b="1" spc="-50" dirty="0" smtClean="0">
                <a:solidFill>
                  <a:srgbClr val="FF0000"/>
                </a:solidFill>
              </a:rPr>
              <a:t> 입력되는 데이터의 양이 달라서 매 </a:t>
            </a:r>
            <a:r>
              <a:rPr lang="ko-KR" altLang="en-US" sz="1100" b="1" spc="-50" dirty="0" err="1" smtClean="0">
                <a:solidFill>
                  <a:srgbClr val="FF0000"/>
                </a:solidFill>
              </a:rPr>
              <a:t>회전마다</a:t>
            </a:r>
            <a:r>
              <a:rPr lang="ko-KR" altLang="en-US" sz="1100" b="1" spc="-50" dirty="0" smtClean="0">
                <a:solidFill>
                  <a:srgbClr val="FF0000"/>
                </a:solidFill>
              </a:rPr>
              <a:t> 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데이터의 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Dimension</a:t>
            </a:r>
            <a:r>
              <a:rPr lang="ko-KR" altLang="en-US" sz="1100" b="1" dirty="0" smtClean="0">
                <a:solidFill>
                  <a:srgbClr val="FF0000"/>
                </a:solidFill>
              </a:rPr>
              <a:t>이 달라짐</a:t>
            </a:r>
            <a:r>
              <a:rPr lang="en-US" altLang="ko-KR" sz="1100" b="1" dirty="0" smtClean="0">
                <a:solidFill>
                  <a:srgbClr val="FF0000"/>
                </a:solidFill>
              </a:rPr>
              <a:t>.</a:t>
            </a:r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4655494"/>
              </p:ext>
            </p:extLst>
          </p:nvPr>
        </p:nvGraphicFramePr>
        <p:xfrm>
          <a:off x="4067944" y="742950"/>
          <a:ext cx="4860000" cy="169641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2000">
                  <a:extLst>
                    <a:ext uri="{9D8B030D-6E8A-4147-A177-3AD203B41FA5}">
                      <a16:colId xmlns:a16="http://schemas.microsoft.com/office/drawing/2014/main" val="3917063720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1783001115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3969529650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3503860135"/>
                    </a:ext>
                  </a:extLst>
                </a:gridCol>
                <a:gridCol w="972000">
                  <a:extLst>
                    <a:ext uri="{9D8B030D-6E8A-4147-A177-3AD203B41FA5}">
                      <a16:colId xmlns:a16="http://schemas.microsoft.com/office/drawing/2014/main" val="3175600210"/>
                    </a:ext>
                  </a:extLst>
                </a:gridCol>
              </a:tblGrid>
              <a:tr h="4241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1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X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2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</a:t>
                      </a:r>
                      <a:endParaRPr lang="en-US" altLang="ko-KR" sz="700" b="1" baseline="0" dirty="0" smtClean="0"/>
                    </a:p>
                    <a:p>
                      <a:pPr algn="ctr" latinLnBrk="1"/>
                      <a:r>
                        <a:rPr lang="ko-KR" altLang="en-US" sz="700" b="1" baseline="0" dirty="0" smtClean="0"/>
                        <a:t>입력의 </a:t>
                      </a:r>
                      <a:r>
                        <a:rPr lang="en-US" altLang="ko-KR" sz="700" b="1" baseline="0" dirty="0" smtClean="0"/>
                        <a:t>X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•  •  •</a:t>
                      </a:r>
                      <a:endParaRPr kumimoji="0" lang="en-US" altLang="ko-KR" sz="7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맑은 고딕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N-1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X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N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X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3393325"/>
                  </a:ext>
                </a:extLst>
              </a:tr>
              <a:tr h="4241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1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Y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2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</a:t>
                      </a:r>
                      <a:endParaRPr lang="en-US" altLang="ko-KR" sz="700" b="1" baseline="0" dirty="0" smtClean="0"/>
                    </a:p>
                    <a:p>
                      <a:pPr algn="ctr" latinLnBrk="1"/>
                      <a:r>
                        <a:rPr lang="ko-KR" altLang="en-US" sz="700" b="1" baseline="0" dirty="0" smtClean="0"/>
                        <a:t>입력의 </a:t>
                      </a:r>
                      <a:r>
                        <a:rPr lang="en-US" altLang="ko-KR" sz="700" b="1" baseline="0" dirty="0" smtClean="0"/>
                        <a:t>Y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•  •  •</a:t>
                      </a:r>
                      <a:endParaRPr kumimoji="0" lang="en-US" altLang="ko-KR" sz="7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N-1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Y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N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Y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5929714"/>
                  </a:ext>
                </a:extLst>
              </a:tr>
              <a:tr h="4241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1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Z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2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</a:t>
                      </a:r>
                      <a:endParaRPr lang="en-US" altLang="ko-KR" sz="700" b="1" baseline="0" dirty="0" smtClean="0"/>
                    </a:p>
                    <a:p>
                      <a:pPr algn="ctr" latinLnBrk="1"/>
                      <a:r>
                        <a:rPr lang="ko-KR" altLang="en-US" sz="700" b="1" baseline="0" dirty="0" smtClean="0"/>
                        <a:t>입력의 </a:t>
                      </a:r>
                      <a:r>
                        <a:rPr lang="en-US" altLang="ko-KR" sz="700" b="1" baseline="0" dirty="0" smtClean="0"/>
                        <a:t>Z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•  •  •</a:t>
                      </a:r>
                      <a:endParaRPr kumimoji="0" lang="en-US" altLang="ko-KR" sz="7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N-1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Z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N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Z</a:t>
                      </a:r>
                      <a:r>
                        <a:rPr lang="ko-KR" altLang="en-US" sz="700" b="1" baseline="0" dirty="0" smtClean="0"/>
                        <a:t>좌표</a:t>
                      </a:r>
                      <a:endParaRPr lang="en-US" altLang="ko-KR" sz="700" b="1" baseline="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9952924"/>
                  </a:ext>
                </a:extLst>
              </a:tr>
              <a:tr h="42410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1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Intensity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2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</a:t>
                      </a:r>
                      <a:endParaRPr lang="en-US" altLang="ko-KR" sz="700" b="1" baseline="0" dirty="0" smtClean="0"/>
                    </a:p>
                    <a:p>
                      <a:pPr algn="ctr" latinLnBrk="1"/>
                      <a:r>
                        <a:rPr lang="ko-KR" altLang="en-US" sz="700" b="1" baseline="0" dirty="0" smtClean="0"/>
                        <a:t>입력의 </a:t>
                      </a:r>
                      <a:r>
                        <a:rPr lang="en-US" altLang="ko-KR" sz="700" b="1" baseline="0" dirty="0" smtClean="0"/>
                        <a:t>Intensity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7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맑은 고딕" panose="020B0503020000020004" pitchFamily="50" charset="-127"/>
                          <a:ea typeface="+mn-ea"/>
                          <a:cs typeface="+mn-cs"/>
                        </a:rPr>
                        <a:t>•  •  •</a:t>
                      </a:r>
                      <a:endParaRPr kumimoji="0" lang="en-US" altLang="ko-KR" sz="700" b="1" i="0" u="none" strike="noStrike" kern="1200" cap="none" spc="0" normalizeH="0" baseline="0" noProof="0" dirty="0" smtClean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N-1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Intensity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700" b="1" baseline="0" dirty="0" smtClean="0"/>
                        <a:t>N</a:t>
                      </a:r>
                      <a:r>
                        <a:rPr lang="ko-KR" altLang="en-US" sz="700" b="1" baseline="0" dirty="0" smtClean="0"/>
                        <a:t>차 </a:t>
                      </a:r>
                      <a:r>
                        <a:rPr lang="en-US" altLang="ko-KR" sz="700" b="1" baseline="0" dirty="0" smtClean="0"/>
                        <a:t>Point Cloud</a:t>
                      </a:r>
                      <a:r>
                        <a:rPr lang="ko-KR" altLang="en-US" sz="700" b="1" baseline="0" dirty="0" smtClean="0"/>
                        <a:t> 입력의 </a:t>
                      </a:r>
                      <a:r>
                        <a:rPr lang="en-US" altLang="ko-KR" sz="700" b="1" baseline="0" dirty="0" smtClean="0"/>
                        <a:t>Intensity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7795718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11486" b="10037"/>
          <a:stretch/>
        </p:blipFill>
        <p:spPr>
          <a:xfrm>
            <a:off x="971601" y="742950"/>
            <a:ext cx="2520279" cy="1710191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2555776" y="1347614"/>
            <a:ext cx="144016" cy="144016"/>
          </a:xfrm>
          <a:prstGeom prst="ellipse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4053544" y="742950"/>
            <a:ext cx="1008112" cy="1696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꺾인 연결선 6"/>
          <p:cNvCxnSpPr>
            <a:stCxn id="4" idx="1"/>
            <a:endCxn id="3" idx="6"/>
          </p:cNvCxnSpPr>
          <p:nvPr/>
        </p:nvCxnSpPr>
        <p:spPr>
          <a:xfrm rot="10800000">
            <a:off x="2699792" y="1419622"/>
            <a:ext cx="1353752" cy="171534"/>
          </a:xfrm>
          <a:prstGeom prst="bentConnector3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428106" y="1591156"/>
            <a:ext cx="6896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00" b="1" dirty="0" smtClean="0"/>
              <a:t>Point Cloud</a:t>
            </a:r>
          </a:p>
          <a:p>
            <a:pPr algn="ctr"/>
            <a:r>
              <a:rPr lang="ko-KR" altLang="en-US" sz="700" b="1" dirty="0" smtClean="0"/>
              <a:t>점 </a:t>
            </a:r>
            <a:r>
              <a:rPr lang="en-US" altLang="ko-KR" sz="700" b="1" dirty="0" smtClean="0"/>
              <a:t>1</a:t>
            </a:r>
            <a:r>
              <a:rPr lang="ko-KR" altLang="en-US" sz="700" b="1" dirty="0" smtClean="0"/>
              <a:t>개</a:t>
            </a:r>
            <a:endParaRPr lang="ko-KR" altLang="en-US" sz="7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995936" y="2453141"/>
            <a:ext cx="355578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900" b="1" dirty="0" smtClean="0"/>
              <a:t>(</a:t>
            </a:r>
            <a:r>
              <a:rPr lang="en-US" altLang="ko-KR" sz="900" b="1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※ </a:t>
            </a:r>
            <a:r>
              <a:rPr lang="ko-KR" altLang="en-US" sz="900" b="1" dirty="0" smtClean="0"/>
              <a:t>예시 </a:t>
            </a:r>
            <a:r>
              <a:rPr lang="en-US" altLang="ko-KR" sz="900" b="1" dirty="0" smtClean="0"/>
              <a:t>: KITTI </a:t>
            </a:r>
            <a:r>
              <a:rPr lang="ko-KR" altLang="en-US" sz="900" b="1" dirty="0" err="1" smtClean="0"/>
              <a:t>데이터셋</a:t>
            </a:r>
            <a:r>
              <a:rPr lang="ko-KR" altLang="en-US" sz="900" b="1" dirty="0" smtClean="0"/>
              <a:t> </a:t>
            </a:r>
            <a:r>
              <a:rPr lang="en-US" altLang="ko-KR" sz="900" b="1" dirty="0" smtClean="0"/>
              <a:t>3D LiDAR Point Cloud </a:t>
            </a:r>
            <a:r>
              <a:rPr lang="ko-KR" altLang="en-US" sz="900" b="1" dirty="0" err="1" smtClean="0"/>
              <a:t>데이터셋</a:t>
            </a:r>
            <a:r>
              <a:rPr lang="ko-KR" altLang="en-US" sz="900" b="1" dirty="0" smtClean="0"/>
              <a:t> 구조</a:t>
            </a:r>
            <a:r>
              <a:rPr lang="en-US" altLang="ko-KR" sz="900" b="1" dirty="0" smtClean="0"/>
              <a:t>)</a:t>
            </a:r>
            <a:endParaRPr lang="ko-KR" altLang="en-US" sz="900" b="1" dirty="0"/>
          </a:p>
        </p:txBody>
      </p:sp>
      <p:sp>
        <p:nvSpPr>
          <p:cNvPr id="13" name="TextBox 12"/>
          <p:cNvSpPr txBox="1"/>
          <p:nvPr/>
        </p:nvSpPr>
        <p:spPr>
          <a:xfrm>
            <a:off x="884877" y="2426324"/>
            <a:ext cx="183095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" b="1" dirty="0">
                <a:solidFill>
                  <a:srgbClr val="0070C0"/>
                </a:solidFill>
              </a:rPr>
              <a:t>https://velodynelidar.com/products/hdl-64e/</a:t>
            </a:r>
            <a:endParaRPr lang="ko-KR" altLang="en-US" sz="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1048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직선 연결선 8"/>
          <p:cNvCxnSpPr/>
          <p:nvPr/>
        </p:nvCxnSpPr>
        <p:spPr>
          <a:xfrm>
            <a:off x="857224" y="-177254"/>
            <a:ext cx="0" cy="5614182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857224" y="642924"/>
            <a:ext cx="9295796" cy="0"/>
          </a:xfrm>
          <a:prstGeom prst="line">
            <a:avLst/>
          </a:prstGeom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0484" y="102011"/>
            <a:ext cx="5904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spc="-30" dirty="0" smtClean="0">
                <a:ln>
                  <a:solidFill>
                    <a:schemeClr val="tx1">
                      <a:lumMod val="85000"/>
                      <a:lumOff val="15000"/>
                      <a:alpha val="30000"/>
                    </a:schemeClr>
                  </a:solidFill>
                </a:ln>
                <a:solidFill>
                  <a:srgbClr val="282828"/>
                </a:solidFill>
                <a:latin typeface="+mj-ea"/>
                <a:ea typeface="+mj-ea"/>
              </a:rPr>
              <a:t>Raw 3D LiDAR Point Cloud Data Structure</a:t>
            </a:r>
            <a:endParaRPr lang="ko-KR" altLang="en-US" sz="2400" dirty="0">
              <a:ln>
                <a:solidFill>
                  <a:schemeClr val="tx1">
                    <a:lumMod val="85000"/>
                    <a:lumOff val="15000"/>
                    <a:alpha val="30000"/>
                  </a:schemeClr>
                </a:solidFill>
              </a:ln>
              <a:solidFill>
                <a:srgbClr val="282828"/>
              </a:solidFill>
              <a:latin typeface="+mj-ea"/>
              <a:ea typeface="+mj-ea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971601" y="699542"/>
            <a:ext cx="792088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100" b="1" dirty="0" smtClean="0"/>
              <a:t>[Unordered &amp; Unstructured 3D LiDAR Point Cloud</a:t>
            </a:r>
            <a:r>
              <a:rPr lang="ko-KR" altLang="en-US" sz="1100" b="1" dirty="0" smtClean="0"/>
              <a:t>의 문제점</a:t>
            </a:r>
            <a:r>
              <a:rPr lang="en-US" altLang="ko-KR" sz="1100" b="1" dirty="0" smtClean="0"/>
              <a:t>]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 smtClean="0"/>
              <a:t>매</a:t>
            </a:r>
            <a:r>
              <a:rPr lang="en-US" altLang="ko-KR" sz="1100" b="1" dirty="0" smtClean="0"/>
              <a:t> </a:t>
            </a:r>
            <a:r>
              <a:rPr lang="ko-KR" altLang="en-US" sz="1100" b="1" dirty="0" err="1" smtClean="0"/>
              <a:t>회전마다</a:t>
            </a:r>
            <a:r>
              <a:rPr lang="ko-KR" altLang="en-US" sz="1100" b="1" dirty="0" smtClean="0"/>
              <a:t> 수집되는 데이터의 개수가 달라지기 때문에 시스템의 </a:t>
            </a:r>
            <a:r>
              <a:rPr lang="ko-KR" altLang="en-US" sz="1100" b="1" dirty="0" err="1" smtClean="0"/>
              <a:t>입력으로서</a:t>
            </a:r>
            <a:r>
              <a:rPr lang="ko-KR" altLang="en-US" sz="1100" b="1" dirty="0" smtClean="0"/>
              <a:t> 부적합함</a:t>
            </a:r>
            <a:r>
              <a:rPr lang="en-US" altLang="ko-KR" sz="1100" b="1" dirty="0" smtClean="0"/>
              <a:t>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1100" b="1" dirty="0" smtClean="0"/>
              <a:t>센서의 입력 구조를 반영한 데이터 구조가 아니기 때문에 직접적으로 </a:t>
            </a:r>
            <a:r>
              <a:rPr lang="en-US" altLang="ko-KR" sz="1100" b="1" dirty="0" smtClean="0"/>
              <a:t>Feature Extraction</a:t>
            </a:r>
            <a:r>
              <a:rPr lang="ko-KR" altLang="en-US" sz="1100" b="1" dirty="0" smtClean="0"/>
              <a:t>이 매우 </a:t>
            </a:r>
            <a:r>
              <a:rPr lang="ko-KR" altLang="en-US" sz="1100" b="1" dirty="0" err="1" smtClean="0"/>
              <a:t>힘듬</a:t>
            </a:r>
            <a:r>
              <a:rPr lang="en-US" altLang="ko-KR" sz="1100" b="1" dirty="0" smtClean="0"/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100" b="1" dirty="0"/>
              <a:t> </a:t>
            </a:r>
            <a:r>
              <a:rPr lang="en-US" altLang="ko-KR" sz="1100" b="1" dirty="0" smtClean="0"/>
              <a:t>   </a:t>
            </a:r>
            <a:r>
              <a:rPr lang="en-US" altLang="ko-KR" sz="1100" b="1" dirty="0" smtClean="0">
                <a:sym typeface="Wingdings" panose="05000000000000000000" pitchFamily="2" charset="2"/>
              </a:rPr>
              <a:t> </a:t>
            </a:r>
            <a:r>
              <a:rPr lang="en-US" altLang="ko-KR" sz="11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3D LiDAR Point Cloud</a:t>
            </a:r>
            <a:r>
              <a:rPr lang="ko-KR" altLang="en-US" sz="11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를 구조화된 </a:t>
            </a:r>
            <a:r>
              <a:rPr lang="en-US" altLang="ko-KR" sz="11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Grid </a:t>
            </a:r>
            <a:r>
              <a:rPr lang="ko-KR" altLang="en-US" sz="11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형태로 재구성해서 표현 해야할 필요가 있음</a:t>
            </a:r>
            <a:r>
              <a:rPr lang="en-US" altLang="ko-KR" sz="1100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100" b="1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en-US" altLang="ko-KR" sz="1100" b="1" dirty="0" smtClean="0">
                <a:sym typeface="Wingdings" panose="05000000000000000000" pitchFamily="2" charset="2"/>
              </a:rPr>
              <a:t>[Raw 3D LiDAR Point Cloud </a:t>
            </a:r>
            <a:r>
              <a:rPr lang="ko-KR" altLang="en-US" sz="1100" b="1" dirty="0" smtClean="0">
                <a:sym typeface="Wingdings" panose="05000000000000000000" pitchFamily="2" charset="2"/>
              </a:rPr>
              <a:t>데이터 재구성 방법</a:t>
            </a:r>
            <a:r>
              <a:rPr lang="en-US" altLang="ko-KR" sz="1100" b="1" dirty="0" smtClean="0">
                <a:sym typeface="Wingdings" panose="05000000000000000000" pitchFamily="2" charset="2"/>
              </a:rPr>
              <a:t>]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Range Image Representation : 3D Point Cloud</a:t>
            </a:r>
            <a:r>
              <a:rPr lang="ko-KR" altLang="en-US" sz="1100" b="1" dirty="0" smtClean="0"/>
              <a:t>를 </a:t>
            </a:r>
            <a:r>
              <a:rPr lang="en-US" altLang="ko-KR" sz="1100" b="1" dirty="0" smtClean="0"/>
              <a:t>2D</a:t>
            </a:r>
            <a:r>
              <a:rPr lang="ko-KR" altLang="en-US" sz="1100" b="1" dirty="0" smtClean="0"/>
              <a:t> 구조로 펼쳐서 구성하는 방법</a:t>
            </a:r>
            <a:endParaRPr lang="en-US" altLang="ko-KR" sz="1100" b="1" dirty="0" smtClean="0"/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Voxel Map : 3D </a:t>
            </a:r>
            <a:r>
              <a:rPr lang="ko-KR" altLang="en-US" sz="1100" b="1" dirty="0" smtClean="0"/>
              <a:t>좌표 공간을 </a:t>
            </a:r>
            <a:r>
              <a:rPr lang="en-US" altLang="ko-KR" sz="1100" b="1" dirty="0" smtClean="0"/>
              <a:t>Quantization</a:t>
            </a:r>
            <a:r>
              <a:rPr lang="ko-KR" altLang="en-US" sz="1100" b="1" dirty="0" smtClean="0"/>
              <a:t>하여 영역별로 데이터를 관리하는 방법 </a:t>
            </a:r>
            <a:r>
              <a:rPr lang="en-US" altLang="ko-KR" sz="1100" b="1" dirty="0" smtClean="0"/>
              <a:t>(Volumetric Representation)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smtClean="0"/>
              <a:t>Octo Map : 3D </a:t>
            </a:r>
            <a:r>
              <a:rPr lang="ko-KR" altLang="en-US" sz="1100" b="1" dirty="0" smtClean="0"/>
              <a:t>좌표 공간을 </a:t>
            </a:r>
            <a:r>
              <a:rPr lang="en-US" altLang="ko-KR" sz="1100" b="1" dirty="0" smtClean="0"/>
              <a:t>Quantization</a:t>
            </a:r>
            <a:r>
              <a:rPr lang="ko-KR" altLang="en-US" sz="1100" b="1" dirty="0" smtClean="0"/>
              <a:t>하여 </a:t>
            </a:r>
            <a:r>
              <a:rPr lang="en-US" altLang="ko-KR" sz="1100" b="1" dirty="0" smtClean="0"/>
              <a:t>3D Occupancy Grid</a:t>
            </a:r>
            <a:r>
              <a:rPr lang="ko-KR" altLang="en-US" sz="1100" b="1" dirty="0" smtClean="0"/>
              <a:t>를 생성하는 방법 </a:t>
            </a:r>
            <a:r>
              <a:rPr lang="en-US" altLang="ko-KR" sz="1100" b="1" dirty="0" smtClean="0"/>
              <a:t>(</a:t>
            </a:r>
            <a:r>
              <a:rPr lang="en-US" altLang="ko-KR" sz="1100" b="1" dirty="0"/>
              <a:t>Volumetric Representation</a:t>
            </a:r>
            <a:r>
              <a:rPr lang="en-US" altLang="ko-KR" sz="1100" b="1" dirty="0" smtClean="0"/>
              <a:t>)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endParaRPr lang="en-US" altLang="ko-KR" sz="1100" b="1" dirty="0"/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1100" b="1" dirty="0" err="1" smtClean="0"/>
              <a:t>PointNet</a:t>
            </a:r>
            <a:r>
              <a:rPr lang="en-US" altLang="ko-KR" sz="1100" b="1" dirty="0" smtClean="0"/>
              <a:t> : Unordered / Unstructured</a:t>
            </a:r>
            <a:r>
              <a:rPr lang="ko-KR" altLang="en-US" sz="1100" b="1" dirty="0" smtClean="0"/>
              <a:t>된 </a:t>
            </a:r>
            <a:r>
              <a:rPr lang="en-US" altLang="ko-KR" sz="1100" b="1" dirty="0" smtClean="0"/>
              <a:t>Raw 3D LiDAR Point Cloud</a:t>
            </a:r>
            <a:r>
              <a:rPr lang="ko-KR" altLang="en-US" sz="1100" b="1" dirty="0" smtClean="0"/>
              <a:t>의 </a:t>
            </a:r>
            <a:r>
              <a:rPr lang="en-US" altLang="ko-KR" sz="1100" b="1" dirty="0" smtClean="0"/>
              <a:t>Fixed</a:t>
            </a:r>
            <a:r>
              <a:rPr lang="ko-KR" altLang="en-US" sz="1100" b="1" dirty="0" smtClean="0"/>
              <a:t>된 크기를 </a:t>
            </a:r>
            <a:r>
              <a:rPr lang="ko-KR" altLang="en-US" sz="1100" b="1" dirty="0" err="1" smtClean="0"/>
              <a:t>입력받아</a:t>
            </a:r>
            <a:r>
              <a:rPr lang="ko-KR" altLang="en-US" sz="1100" b="1" dirty="0" smtClean="0"/>
              <a:t> </a:t>
            </a:r>
            <a:r>
              <a:rPr lang="en-US" altLang="ko-KR" sz="1100" b="1" dirty="0" smtClean="0"/>
              <a:t>Fixed</a:t>
            </a:r>
            <a:r>
              <a:rPr lang="ko-KR" altLang="en-US" sz="1100" b="1" dirty="0" smtClean="0"/>
              <a:t>된 크기의 </a:t>
            </a:r>
            <a:endParaRPr lang="en-US" altLang="ko-KR" sz="1100" b="1" dirty="0" smtClean="0"/>
          </a:p>
          <a:p>
            <a:pPr>
              <a:lnSpc>
                <a:spcPct val="150000"/>
              </a:lnSpc>
            </a:pPr>
            <a:r>
              <a:rPr lang="en-US" altLang="ko-KR" sz="1100" b="1" dirty="0"/>
              <a:t> </a:t>
            </a:r>
            <a:r>
              <a:rPr lang="en-US" altLang="ko-KR" sz="1100" b="1" dirty="0" smtClean="0"/>
              <a:t>                 Feature</a:t>
            </a:r>
            <a:r>
              <a:rPr lang="ko-KR" altLang="en-US" sz="1100" b="1" dirty="0" smtClean="0"/>
              <a:t>를 출력하는 </a:t>
            </a:r>
            <a:r>
              <a:rPr lang="en-US" altLang="ko-KR" sz="1100" b="1" dirty="0" smtClean="0"/>
              <a:t>CNN </a:t>
            </a:r>
            <a:r>
              <a:rPr lang="ko-KR" altLang="en-US" sz="1100" b="1" dirty="0" smtClean="0"/>
              <a:t>기법</a:t>
            </a:r>
            <a:endParaRPr lang="en-US" altLang="ko-KR" sz="1100" b="1" dirty="0" smtClean="0"/>
          </a:p>
        </p:txBody>
      </p:sp>
    </p:spTree>
    <p:extLst>
      <p:ext uri="{BB962C8B-B14F-4D97-AF65-F5344CB8AC3E}">
        <p14:creationId xmlns:p14="http://schemas.microsoft.com/office/powerpoint/2010/main" val="28329528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82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2356169" y="2139702"/>
            <a:ext cx="44435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b="1" dirty="0" smtClean="0">
                <a:ln>
                  <a:solidFill>
                    <a:schemeClr val="bg1">
                      <a:lumMod val="95000"/>
                      <a:alpha val="30000"/>
                    </a:schemeClr>
                  </a:solidFill>
                </a:ln>
                <a:solidFill>
                  <a:schemeClr val="bg1"/>
                </a:solidFill>
                <a:latin typeface="+mj-ea"/>
                <a:ea typeface="+mj-ea"/>
              </a:rPr>
              <a:t>Range Image Representation</a:t>
            </a:r>
            <a:endParaRPr lang="ko-KR" altLang="en-US" sz="2400" b="1" dirty="0">
              <a:ln>
                <a:solidFill>
                  <a:schemeClr val="bg1">
                    <a:lumMod val="95000"/>
                    <a:alpha val="30000"/>
                  </a:schemeClr>
                </a:solidFill>
              </a:ln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301211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4286</TotalTime>
  <Words>1263</Words>
  <Application>Microsoft Office PowerPoint</Application>
  <PresentationFormat>화면 슬라이드 쇼(16:9)</PresentationFormat>
  <Paragraphs>189</Paragraphs>
  <Slides>16</Slides>
  <Notes>10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Arial</vt:lpstr>
      <vt:lpstr>굴림</vt:lpstr>
      <vt:lpstr>Wingdings</vt:lpstr>
      <vt:lpstr>맑은 고딕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Yi Yong Sup</dc:creator>
  <cp:lastModifiedBy>my</cp:lastModifiedBy>
  <cp:revision>421</cp:revision>
  <dcterms:created xsi:type="dcterms:W3CDTF">2013-10-03T07:51:46Z</dcterms:created>
  <dcterms:modified xsi:type="dcterms:W3CDTF">2020-12-04T01:49:32Z</dcterms:modified>
</cp:coreProperties>
</file>